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5" r:id="rId3"/>
    <p:sldId id="268" r:id="rId4"/>
    <p:sldId id="286" r:id="rId5"/>
    <p:sldId id="287" r:id="rId6"/>
    <p:sldId id="267" r:id="rId7"/>
    <p:sldId id="257" r:id="rId8"/>
    <p:sldId id="284" r:id="rId9"/>
    <p:sldId id="269" r:id="rId10"/>
    <p:sldId id="270" r:id="rId11"/>
    <p:sldId id="271" r:id="rId12"/>
    <p:sldId id="266" r:id="rId13"/>
    <p:sldId id="285" r:id="rId14"/>
    <p:sldId id="258" r:id="rId15"/>
    <p:sldId id="259" r:id="rId16"/>
    <p:sldId id="260" r:id="rId17"/>
    <p:sldId id="264" r:id="rId18"/>
    <p:sldId id="261" r:id="rId19"/>
    <p:sldId id="263" r:id="rId20"/>
    <p:sldId id="282" r:id="rId21"/>
    <p:sldId id="272" r:id="rId22"/>
    <p:sldId id="273" r:id="rId23"/>
    <p:sldId id="274" r:id="rId24"/>
    <p:sldId id="275" r:id="rId25"/>
    <p:sldId id="281" r:id="rId26"/>
    <p:sldId id="276" r:id="rId27"/>
    <p:sldId id="277" r:id="rId28"/>
    <p:sldId id="278" r:id="rId29"/>
    <p:sldId id="279" r:id="rId30"/>
    <p:sldId id="280"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73" autoAdjust="0"/>
  </p:normalViewPr>
  <p:slideViewPr>
    <p:cSldViewPr snapToGrid="0" showGuides="1">
      <p:cViewPr varScale="1">
        <p:scale>
          <a:sx n="81" d="100"/>
          <a:sy n="81" d="100"/>
        </p:scale>
        <p:origin x="749" y="53"/>
      </p:cViewPr>
      <p:guideLst>
        <p:guide orient="horz" pos="2808"/>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24415E-E496-4425-A265-CE89C84834EB}" type="datetimeFigureOut">
              <a:rPr lang="en-US" smtClean="0"/>
              <a:t>2026-04-26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2CD2D-9F9C-4D96-B846-8AAA77D9B0F4}" type="slidenum">
              <a:rPr lang="en-US" smtClean="0"/>
              <a:t>‹#›</a:t>
            </a:fld>
            <a:endParaRPr lang="en-US"/>
          </a:p>
        </p:txBody>
      </p:sp>
    </p:spTree>
    <p:extLst>
      <p:ext uri="{BB962C8B-B14F-4D97-AF65-F5344CB8AC3E}">
        <p14:creationId xmlns:p14="http://schemas.microsoft.com/office/powerpoint/2010/main" val="296406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D2CD2D-9F9C-4D96-B846-8AAA77D9B0F4}" type="slidenum">
              <a:rPr lang="en-US" smtClean="0"/>
              <a:t>14</a:t>
            </a:fld>
            <a:endParaRPr lang="en-US"/>
          </a:p>
        </p:txBody>
      </p:sp>
    </p:spTree>
    <p:extLst>
      <p:ext uri="{BB962C8B-B14F-4D97-AF65-F5344CB8AC3E}">
        <p14:creationId xmlns:p14="http://schemas.microsoft.com/office/powerpoint/2010/main" val="230836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D2CD2D-9F9C-4D96-B846-8AAA77D9B0F4}" type="slidenum">
              <a:rPr lang="en-US" smtClean="0"/>
              <a:t>16</a:t>
            </a:fld>
            <a:endParaRPr lang="en-US"/>
          </a:p>
        </p:txBody>
      </p:sp>
    </p:spTree>
    <p:extLst>
      <p:ext uri="{BB962C8B-B14F-4D97-AF65-F5344CB8AC3E}">
        <p14:creationId xmlns:p14="http://schemas.microsoft.com/office/powerpoint/2010/main" val="245953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D2CD2D-9F9C-4D96-B846-8AAA77D9B0F4}" type="slidenum">
              <a:rPr lang="en-US" smtClean="0"/>
              <a:t>18</a:t>
            </a:fld>
            <a:endParaRPr lang="en-US"/>
          </a:p>
        </p:txBody>
      </p:sp>
    </p:spTree>
    <p:extLst>
      <p:ext uri="{BB962C8B-B14F-4D97-AF65-F5344CB8AC3E}">
        <p14:creationId xmlns:p14="http://schemas.microsoft.com/office/powerpoint/2010/main" val="356917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2C56-D3AF-1D48-377A-4794158C808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2DFD75F-9A04-2A78-37DD-5FACF6F78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027579-FE84-DE72-A87C-FE8B2901079B}"/>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C45DA261-8A05-07BD-CFD8-20FB13AE3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B2934-A013-FFD9-96CA-85BE41ABAB1A}"/>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783523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F62E-BC9E-9422-DBDB-216A39A856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565CA-BC8D-3A14-60E4-518E91643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1F59F-A6C1-246B-D84A-E203A5F16767}"/>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958DBDB8-E2DE-E4DA-021A-6D6C54AF9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4DB3A-1B4B-4130-56B2-B04A3F3A5646}"/>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24397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B8B13-F137-DA1D-1EA9-0D3C8FD45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03B8EB-487C-D07F-ABC2-24F42116E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5C15B-AD0B-0EF7-11F2-C49EEC01EDB3}"/>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5F678EE9-87A2-5B32-880D-46D4294A5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A621B-3726-A99C-C6EB-2F589FF89F34}"/>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380823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B6BB-B598-268E-F032-6BD6E63462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3A36C-2DA3-A705-684A-3FE65260B223}"/>
              </a:ext>
            </a:extLst>
          </p:cNvPr>
          <p:cNvSpPr>
            <a:spLocks noGrp="1"/>
          </p:cNvSpPr>
          <p:nvPr>
            <p:ph type="dt" sz="half" idx="10"/>
          </p:nvPr>
        </p:nvSpPr>
        <p:spPr/>
        <p:txBody>
          <a:bodyPr/>
          <a:lstStyle/>
          <a:p>
            <a:r>
              <a:rPr lang="en-US"/>
              <a:t>9/5/2025</a:t>
            </a:r>
          </a:p>
        </p:txBody>
      </p:sp>
      <p:sp>
        <p:nvSpPr>
          <p:cNvPr id="4" name="Footer Placeholder 3">
            <a:extLst>
              <a:ext uri="{FF2B5EF4-FFF2-40B4-BE49-F238E27FC236}">
                <a16:creationId xmlns:a16="http://schemas.microsoft.com/office/drawing/2014/main" id="{BCDED38A-7846-0708-E85E-C0A491EC9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E286DA-2326-ADEB-08A6-C3450700C88C}"/>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274447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B521-78C8-FC71-B809-E7298DF66E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2F44E-DC13-B5CB-9C77-90354BBF1D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06D70-A5F9-1A87-D976-D2B98DD10D90}"/>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7D9701A3-8414-3B2B-E95C-1AC082A1E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904D9-2D66-8B39-879D-BC01D1F00803}"/>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141229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AB45-9210-7E6A-6C40-F8549045D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E85CD-BFA1-E18A-18E6-4AAED64DD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A5709A8-ABBC-6C5F-B12B-9141CB5C4AB3}"/>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F37DC032-7CDF-939F-6A12-EC30082BE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1D19C-C911-CBAF-8935-909BE1CD6FC3}"/>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332015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79F2-3E4D-E300-174B-649A2F9FB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93501-33B0-3B7F-EC51-B95CD25C878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044AB-C9D6-6644-062F-F17D51E04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0440D8-0C7A-6B49-015C-B1CC286C9A0E}"/>
              </a:ext>
            </a:extLst>
          </p:cNvPr>
          <p:cNvSpPr>
            <a:spLocks noGrp="1"/>
          </p:cNvSpPr>
          <p:nvPr>
            <p:ph type="dt" sz="half" idx="10"/>
          </p:nvPr>
        </p:nvSpPr>
        <p:spPr/>
        <p:txBody>
          <a:bodyPr/>
          <a:lstStyle/>
          <a:p>
            <a:r>
              <a:rPr lang="en-US"/>
              <a:t>9/5/2025</a:t>
            </a:r>
          </a:p>
        </p:txBody>
      </p:sp>
      <p:sp>
        <p:nvSpPr>
          <p:cNvPr id="6" name="Footer Placeholder 5">
            <a:extLst>
              <a:ext uri="{FF2B5EF4-FFF2-40B4-BE49-F238E27FC236}">
                <a16:creationId xmlns:a16="http://schemas.microsoft.com/office/drawing/2014/main" id="{D65A46B7-5F7F-3EAA-0212-D3BEC40CA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EA237-B813-3833-182E-063FD41CE865}"/>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3117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8E0-A7F0-2F32-5D4A-047BFBA30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FCE8C-37C7-8A3E-141D-F75A4DE96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2A5B8-A138-B04B-A9E9-827D67ECBF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FB226D-0A24-8500-7B19-8757C05E6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25BCA3-CF39-9ED7-DE78-271BA3066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C60C8-95D2-6065-63BE-CC883210D3C0}"/>
              </a:ext>
            </a:extLst>
          </p:cNvPr>
          <p:cNvSpPr>
            <a:spLocks noGrp="1"/>
          </p:cNvSpPr>
          <p:nvPr>
            <p:ph type="dt" sz="half" idx="10"/>
          </p:nvPr>
        </p:nvSpPr>
        <p:spPr/>
        <p:txBody>
          <a:bodyPr/>
          <a:lstStyle/>
          <a:p>
            <a:r>
              <a:rPr lang="en-US"/>
              <a:t>9/5/2025</a:t>
            </a:r>
          </a:p>
        </p:txBody>
      </p:sp>
      <p:sp>
        <p:nvSpPr>
          <p:cNvPr id="8" name="Footer Placeholder 7">
            <a:extLst>
              <a:ext uri="{FF2B5EF4-FFF2-40B4-BE49-F238E27FC236}">
                <a16:creationId xmlns:a16="http://schemas.microsoft.com/office/drawing/2014/main" id="{DAF34BAB-118A-26A6-8FDC-B6E3DAFC2B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B07427-E7C6-B6C3-89B6-1F61273B8D8E}"/>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382527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AB96-C45A-E448-31A3-558527D2B9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F23CCF-CB0F-807B-0E07-9B9DA34F031F}"/>
              </a:ext>
            </a:extLst>
          </p:cNvPr>
          <p:cNvSpPr>
            <a:spLocks noGrp="1"/>
          </p:cNvSpPr>
          <p:nvPr>
            <p:ph type="dt" sz="half" idx="10"/>
          </p:nvPr>
        </p:nvSpPr>
        <p:spPr/>
        <p:txBody>
          <a:bodyPr/>
          <a:lstStyle/>
          <a:p>
            <a:r>
              <a:rPr lang="en-US"/>
              <a:t>9/5/2025</a:t>
            </a:r>
          </a:p>
        </p:txBody>
      </p:sp>
      <p:sp>
        <p:nvSpPr>
          <p:cNvPr id="4" name="Footer Placeholder 3">
            <a:extLst>
              <a:ext uri="{FF2B5EF4-FFF2-40B4-BE49-F238E27FC236}">
                <a16:creationId xmlns:a16="http://schemas.microsoft.com/office/drawing/2014/main" id="{CA941B97-19CF-AA78-63E8-E91006BA66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59AB5-8956-0ABF-7B82-A118E8E4C44C}"/>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223404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5211D-D908-77BA-ED97-470827D2EA6D}"/>
              </a:ext>
            </a:extLst>
          </p:cNvPr>
          <p:cNvSpPr>
            <a:spLocks noGrp="1"/>
          </p:cNvSpPr>
          <p:nvPr>
            <p:ph type="dt" sz="half" idx="10"/>
          </p:nvPr>
        </p:nvSpPr>
        <p:spPr/>
        <p:txBody>
          <a:bodyPr/>
          <a:lstStyle/>
          <a:p>
            <a:r>
              <a:rPr lang="en-US"/>
              <a:t>9/5/2025</a:t>
            </a:r>
          </a:p>
        </p:txBody>
      </p:sp>
      <p:sp>
        <p:nvSpPr>
          <p:cNvPr id="3" name="Footer Placeholder 2">
            <a:extLst>
              <a:ext uri="{FF2B5EF4-FFF2-40B4-BE49-F238E27FC236}">
                <a16:creationId xmlns:a16="http://schemas.microsoft.com/office/drawing/2014/main" id="{9EE329DA-F21F-10EB-4DAE-A039EF4A27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DD82F-5AED-A59B-BBE7-F60B1E81B280}"/>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25627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A54A-0AF4-C84B-C177-19D3CEDB4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F688A-BCE6-7E21-D7D5-D533479A3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C5FBC3-C373-3E50-7362-703C20071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5A9A9-1514-848C-6F0A-FEF64B70104D}"/>
              </a:ext>
            </a:extLst>
          </p:cNvPr>
          <p:cNvSpPr>
            <a:spLocks noGrp="1"/>
          </p:cNvSpPr>
          <p:nvPr>
            <p:ph type="dt" sz="half" idx="10"/>
          </p:nvPr>
        </p:nvSpPr>
        <p:spPr/>
        <p:txBody>
          <a:bodyPr/>
          <a:lstStyle/>
          <a:p>
            <a:r>
              <a:rPr lang="en-US"/>
              <a:t>9/5/2025</a:t>
            </a:r>
          </a:p>
        </p:txBody>
      </p:sp>
      <p:sp>
        <p:nvSpPr>
          <p:cNvPr id="6" name="Footer Placeholder 5">
            <a:extLst>
              <a:ext uri="{FF2B5EF4-FFF2-40B4-BE49-F238E27FC236}">
                <a16:creationId xmlns:a16="http://schemas.microsoft.com/office/drawing/2014/main" id="{20345982-80D1-B9D8-AA9B-3D0F6A896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60A76-C01D-9D9E-D42B-26C1E7102BA4}"/>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24541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02F5-084D-F75C-430A-DD6425BE4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3F44F4-216F-F90D-D20C-99E8957E9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0F7CA3-DC17-73EC-B73D-6BE72573D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715E46-30CC-4E23-B76A-D2317BC68ABD}"/>
              </a:ext>
            </a:extLst>
          </p:cNvPr>
          <p:cNvSpPr>
            <a:spLocks noGrp="1"/>
          </p:cNvSpPr>
          <p:nvPr>
            <p:ph type="dt" sz="half" idx="10"/>
          </p:nvPr>
        </p:nvSpPr>
        <p:spPr/>
        <p:txBody>
          <a:bodyPr/>
          <a:lstStyle/>
          <a:p>
            <a:r>
              <a:rPr lang="en-US"/>
              <a:t>9/5/2025</a:t>
            </a:r>
          </a:p>
        </p:txBody>
      </p:sp>
      <p:sp>
        <p:nvSpPr>
          <p:cNvPr id="6" name="Footer Placeholder 5">
            <a:extLst>
              <a:ext uri="{FF2B5EF4-FFF2-40B4-BE49-F238E27FC236}">
                <a16:creationId xmlns:a16="http://schemas.microsoft.com/office/drawing/2014/main" id="{F6C8F4CC-66FC-64CB-0415-C70C89D01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DC752-4550-C489-DADE-34F4C2CC32A2}"/>
              </a:ext>
            </a:extLst>
          </p:cNvPr>
          <p:cNvSpPr>
            <a:spLocks noGrp="1"/>
          </p:cNvSpPr>
          <p:nvPr>
            <p:ph type="sldNum" sz="quarter" idx="12"/>
          </p:nvPr>
        </p:nvSpPr>
        <p:spPr/>
        <p:txBody>
          <a:bodyPr/>
          <a:lstStyle/>
          <a:p>
            <a:fld id="{9B4A378B-29F7-4FA7-A452-40E38F6CA186}" type="slidenum">
              <a:rPr lang="en-US" smtClean="0"/>
              <a:t>‹#›</a:t>
            </a:fld>
            <a:endParaRPr lang="en-US"/>
          </a:p>
        </p:txBody>
      </p:sp>
    </p:spTree>
    <p:extLst>
      <p:ext uri="{BB962C8B-B14F-4D97-AF65-F5344CB8AC3E}">
        <p14:creationId xmlns:p14="http://schemas.microsoft.com/office/powerpoint/2010/main" val="138272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DF65A-942C-7ECD-1943-4FF9CA39F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77B4415-5CED-DCA5-D87A-7A72C90FE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D876F6-73F6-CFAB-A8DE-5F92962CD102}"/>
              </a:ext>
            </a:extLst>
          </p:cNvPr>
          <p:cNvSpPr>
            <a:spLocks noGrp="1"/>
          </p:cNvSpPr>
          <p:nvPr>
            <p:ph type="dt" sz="half" idx="2"/>
          </p:nvPr>
        </p:nvSpPr>
        <p:spPr>
          <a:xfrm>
            <a:off x="979932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9/5/2025</a:t>
            </a:r>
          </a:p>
        </p:txBody>
      </p:sp>
      <p:sp>
        <p:nvSpPr>
          <p:cNvPr id="5" name="Footer Placeholder 4">
            <a:extLst>
              <a:ext uri="{FF2B5EF4-FFF2-40B4-BE49-F238E27FC236}">
                <a16:creationId xmlns:a16="http://schemas.microsoft.com/office/drawing/2014/main" id="{3C95C48E-B353-3D75-4B74-ED93D9E026D3}"/>
              </a:ext>
            </a:extLst>
          </p:cNvPr>
          <p:cNvSpPr>
            <a:spLocks noGrp="1"/>
          </p:cNvSpPr>
          <p:nvPr>
            <p:ph type="ftr" sz="quarter" idx="3"/>
          </p:nvPr>
        </p:nvSpPr>
        <p:spPr>
          <a:xfrm>
            <a:off x="336389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BD35E55-E05B-ACD6-75CE-229D23041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A378B-29F7-4FA7-A452-40E38F6CA186}" type="slidenum">
              <a:rPr lang="en-US" smtClean="0"/>
              <a:t>‹#›</a:t>
            </a:fld>
            <a:endParaRPr lang="en-US"/>
          </a:p>
        </p:txBody>
      </p:sp>
      <p:pic>
        <p:nvPicPr>
          <p:cNvPr id="10" name="Picture 9">
            <a:extLst>
              <a:ext uri="{FF2B5EF4-FFF2-40B4-BE49-F238E27FC236}">
                <a16:creationId xmlns:a16="http://schemas.microsoft.com/office/drawing/2014/main" id="{CF66B642-63FC-DF63-2CA9-900EF32DD072}"/>
              </a:ext>
            </a:extLst>
          </p:cNvPr>
          <p:cNvPicPr>
            <a:picLocks noChangeAspect="1"/>
          </p:cNvPicPr>
          <p:nvPr userDrawn="1"/>
        </p:nvPicPr>
        <p:blipFill>
          <a:blip r:embed="rId14"/>
          <a:stretch>
            <a:fillRect/>
          </a:stretch>
        </p:blipFill>
        <p:spPr>
          <a:xfrm>
            <a:off x="673440" y="6295051"/>
            <a:ext cx="2517866" cy="487722"/>
          </a:xfrm>
          <a:prstGeom prst="rect">
            <a:avLst/>
          </a:prstGeom>
        </p:spPr>
      </p:pic>
    </p:spTree>
    <p:extLst>
      <p:ext uri="{BB962C8B-B14F-4D97-AF65-F5344CB8AC3E}">
        <p14:creationId xmlns:p14="http://schemas.microsoft.com/office/powerpoint/2010/main" val="181647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A298-25B9-6219-45F4-57A4E919C635}"/>
              </a:ext>
            </a:extLst>
          </p:cNvPr>
          <p:cNvSpPr>
            <a:spLocks noGrp="1"/>
          </p:cNvSpPr>
          <p:nvPr>
            <p:ph type="ctrTitle"/>
          </p:nvPr>
        </p:nvSpPr>
        <p:spPr>
          <a:xfrm>
            <a:off x="1524000" y="600075"/>
            <a:ext cx="9144000" cy="2909888"/>
          </a:xfrm>
        </p:spPr>
        <p:txBody>
          <a:bodyPr>
            <a:noAutofit/>
          </a:bodyPr>
          <a:lstStyle/>
          <a:p>
            <a:r>
              <a:rPr lang="en-US" sz="4800" b="1" dirty="0">
                <a:latin typeface="Poppins" panose="00000500000000000000" pitchFamily="2" charset="0"/>
                <a:cs typeface="Poppins" panose="00000500000000000000" pitchFamily="2" charset="0"/>
              </a:rPr>
              <a:t>AI-DRIVEN DEMAND FORECASTING AND WASTE MANAGEMENT SYSTEM FOR SRI LANKAN RESTAURANTS</a:t>
            </a:r>
          </a:p>
        </p:txBody>
      </p:sp>
      <p:sp>
        <p:nvSpPr>
          <p:cNvPr id="3" name="Subtitle 2">
            <a:extLst>
              <a:ext uri="{FF2B5EF4-FFF2-40B4-BE49-F238E27FC236}">
                <a16:creationId xmlns:a16="http://schemas.microsoft.com/office/drawing/2014/main" id="{916B6019-FD42-849B-5B00-906B5030AE83}"/>
              </a:ext>
            </a:extLst>
          </p:cNvPr>
          <p:cNvSpPr>
            <a:spLocks noGrp="1"/>
          </p:cNvSpPr>
          <p:nvPr>
            <p:ph type="subTitle" idx="1"/>
          </p:nvPr>
        </p:nvSpPr>
        <p:spPr>
          <a:xfrm>
            <a:off x="1524000" y="3602038"/>
            <a:ext cx="9144000" cy="2506532"/>
          </a:xfrm>
        </p:spPr>
        <p:txBody>
          <a:bodyPr>
            <a:normAutofit/>
          </a:bodyPr>
          <a:lstStyle/>
          <a:p>
            <a:r>
              <a:rPr lang="en-US" sz="2200" dirty="0">
                <a:latin typeface="Poppins" panose="00000500000000000000" pitchFamily="2" charset="0"/>
                <a:cs typeface="Poppins" panose="00000500000000000000" pitchFamily="2" charset="0"/>
              </a:rPr>
              <a:t>Reducing Waste &amp; Improving Efficiency in Sri Lankan Restaurants</a:t>
            </a:r>
          </a:p>
          <a:p>
            <a:endParaRPr lang="en-US" dirty="0">
              <a:latin typeface="Poppins" panose="00000500000000000000" pitchFamily="2" charset="0"/>
              <a:cs typeface="Poppins" panose="00000500000000000000" pitchFamily="2" charset="0"/>
            </a:endParaRPr>
          </a:p>
          <a:p>
            <a:r>
              <a:rPr lang="en-US" b="1" dirty="0">
                <a:latin typeface="Poppins" panose="00000500000000000000" pitchFamily="2" charset="0"/>
                <a:cs typeface="Poppins" panose="00000500000000000000" pitchFamily="2" charset="0"/>
              </a:rPr>
              <a:t>Group ID:</a:t>
            </a:r>
            <a:r>
              <a:rPr lang="en-US" dirty="0">
                <a:latin typeface="Poppins" panose="00000500000000000000" pitchFamily="2" charset="0"/>
                <a:cs typeface="Poppins" panose="00000500000000000000" pitchFamily="2" charset="0"/>
              </a:rPr>
              <a:t> RP_25_26J_393</a:t>
            </a:r>
          </a:p>
          <a:p>
            <a:br>
              <a:rPr lang="en-US" dirty="0">
                <a:latin typeface="Poppins" panose="00000500000000000000" pitchFamily="2" charset="0"/>
                <a:cs typeface="Poppins" panose="00000500000000000000" pitchFamily="2" charset="0"/>
              </a:rPr>
            </a:br>
            <a:r>
              <a:rPr lang="en-US" b="1" dirty="0">
                <a:latin typeface="Poppins" panose="00000500000000000000" pitchFamily="2" charset="0"/>
                <a:cs typeface="Poppins" panose="00000500000000000000" pitchFamily="2" charset="0"/>
              </a:rPr>
              <a:t>Date:</a:t>
            </a:r>
            <a:r>
              <a:rPr lang="en-US" dirty="0">
                <a:latin typeface="Poppins" panose="00000500000000000000" pitchFamily="2" charset="0"/>
                <a:cs typeface="Poppins" panose="00000500000000000000" pitchFamily="2" charset="0"/>
              </a:rPr>
              <a:t> September 2025</a:t>
            </a:r>
          </a:p>
          <a:p>
            <a:endParaRPr lang="en-US" dirty="0"/>
          </a:p>
        </p:txBody>
      </p:sp>
      <p:sp>
        <p:nvSpPr>
          <p:cNvPr id="4" name="Date Placeholder 3">
            <a:extLst>
              <a:ext uri="{FF2B5EF4-FFF2-40B4-BE49-F238E27FC236}">
                <a16:creationId xmlns:a16="http://schemas.microsoft.com/office/drawing/2014/main" id="{48D28410-DBD0-1612-3C9E-BA9C52310ADB}"/>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4E0F0B02-3DEE-490C-1A83-53488F50C2AB}"/>
              </a:ext>
            </a:extLst>
          </p:cNvPr>
          <p:cNvSpPr>
            <a:spLocks noGrp="1"/>
          </p:cNvSpPr>
          <p:nvPr>
            <p:ph type="sldNum" sz="quarter" idx="12"/>
          </p:nvPr>
        </p:nvSpPr>
        <p:spPr/>
        <p:txBody>
          <a:bodyPr/>
          <a:lstStyle/>
          <a:p>
            <a:fld id="{9B4A378B-29F7-4FA7-A452-40E38F6CA186}" type="slidenum">
              <a:rPr lang="en-US" smtClean="0"/>
              <a:t>1</a:t>
            </a:fld>
            <a:endParaRPr lang="en-US"/>
          </a:p>
        </p:txBody>
      </p:sp>
    </p:spTree>
    <p:extLst>
      <p:ext uri="{BB962C8B-B14F-4D97-AF65-F5344CB8AC3E}">
        <p14:creationId xmlns:p14="http://schemas.microsoft.com/office/powerpoint/2010/main" val="6169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74F5-EA58-3909-7CF3-3443FE19427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E01206D-3A14-C831-911E-6AFD6BE38773}"/>
              </a:ext>
            </a:extLst>
          </p:cNvPr>
          <p:cNvSpPr>
            <a:spLocks noGrp="1"/>
          </p:cNvSpPr>
          <p:nvPr>
            <p:ph type="dt" sz="half" idx="10"/>
          </p:nvPr>
        </p:nvSpPr>
        <p:spPr/>
        <p:txBody>
          <a:bodyPr/>
          <a:lstStyle/>
          <a:p>
            <a:r>
              <a:rPr lang="en-US" dirty="0"/>
              <a:t>9/5/2025</a:t>
            </a:r>
          </a:p>
        </p:txBody>
      </p:sp>
      <p:sp>
        <p:nvSpPr>
          <p:cNvPr id="5" name="Footer Placeholder 4">
            <a:extLst>
              <a:ext uri="{FF2B5EF4-FFF2-40B4-BE49-F238E27FC236}">
                <a16:creationId xmlns:a16="http://schemas.microsoft.com/office/drawing/2014/main" id="{508C9E8C-75D1-355E-2ED4-6CADE61A9590}"/>
              </a:ext>
            </a:extLst>
          </p:cNvPr>
          <p:cNvSpPr>
            <a:spLocks noGrp="1"/>
          </p:cNvSpPr>
          <p:nvPr>
            <p:ph type="ftr" sz="quarter" idx="11"/>
          </p:nvPr>
        </p:nvSpPr>
        <p:spPr/>
        <p:txBody>
          <a:bodyPr anchor="ctr"/>
          <a:lstStyle/>
          <a:p>
            <a:r>
              <a:rPr lang="en-US" sz="1400" dirty="0"/>
              <a:t>IT22073846   |   Thilakarathna W.P.N.S. |   25_26J_393</a:t>
            </a:r>
          </a:p>
        </p:txBody>
      </p:sp>
      <p:sp>
        <p:nvSpPr>
          <p:cNvPr id="6" name="Slide Number Placeholder 5">
            <a:extLst>
              <a:ext uri="{FF2B5EF4-FFF2-40B4-BE49-F238E27FC236}">
                <a16:creationId xmlns:a16="http://schemas.microsoft.com/office/drawing/2014/main" id="{BB3033BA-AAD1-A151-C883-3CAF2DA413CB}"/>
              </a:ext>
            </a:extLst>
          </p:cNvPr>
          <p:cNvSpPr>
            <a:spLocks noGrp="1"/>
          </p:cNvSpPr>
          <p:nvPr>
            <p:ph type="sldNum" sz="quarter" idx="12"/>
          </p:nvPr>
        </p:nvSpPr>
        <p:spPr/>
        <p:txBody>
          <a:bodyPr/>
          <a:lstStyle/>
          <a:p>
            <a:fld id="{9B4A378B-29F7-4FA7-A452-40E38F6CA186}" type="slidenum">
              <a:rPr lang="en-US" smtClean="0"/>
              <a:t>10</a:t>
            </a:fld>
            <a:endParaRPr lang="en-US"/>
          </a:p>
        </p:txBody>
      </p:sp>
      <p:sp>
        <p:nvSpPr>
          <p:cNvPr id="7" name="Title 1">
            <a:extLst>
              <a:ext uri="{FF2B5EF4-FFF2-40B4-BE49-F238E27FC236}">
                <a16:creationId xmlns:a16="http://schemas.microsoft.com/office/drawing/2014/main" id="{5ACB1BF8-7DCB-758E-62D9-6D92DD6EF924}"/>
              </a:ext>
            </a:extLst>
          </p:cNvPr>
          <p:cNvSpPr txBox="1">
            <a:spLocks/>
          </p:cNvSpPr>
          <p:nvPr/>
        </p:nvSpPr>
        <p:spPr>
          <a:xfrm>
            <a:off x="463484" y="154325"/>
            <a:ext cx="11265032" cy="9384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50000"/>
              </a:lnSpc>
            </a:pPr>
            <a:r>
              <a:rPr lang="en-US" sz="2800" b="1" dirty="0">
                <a:solidFill>
                  <a:srgbClr val="3A3A3A"/>
                </a:solidFill>
              </a:rPr>
              <a:t>Lightweight Hybrid Food Demand Forecasting Model for Local Restaurants</a:t>
            </a:r>
          </a:p>
          <a:p>
            <a:pPr algn="ctr">
              <a:lnSpc>
                <a:spcPct val="150000"/>
              </a:lnSpc>
            </a:pPr>
            <a:r>
              <a:rPr lang="en-US" sz="1800" u="sng" dirty="0">
                <a:solidFill>
                  <a:srgbClr val="FF0000"/>
                </a:solidFill>
              </a:rPr>
              <a:t>Specialization-Based Knowledge Application Key Domains &amp; Latest Technologies Utilized</a:t>
            </a:r>
          </a:p>
        </p:txBody>
      </p:sp>
      <p:sp>
        <p:nvSpPr>
          <p:cNvPr id="17" name="Subtitle 2">
            <a:extLst>
              <a:ext uri="{FF2B5EF4-FFF2-40B4-BE49-F238E27FC236}">
                <a16:creationId xmlns:a16="http://schemas.microsoft.com/office/drawing/2014/main" id="{DCBC5995-363F-EEE4-47BF-C9BC34CE5AA4}"/>
              </a:ext>
            </a:extLst>
          </p:cNvPr>
          <p:cNvSpPr txBox="1">
            <a:spLocks/>
          </p:cNvSpPr>
          <p:nvPr/>
        </p:nvSpPr>
        <p:spPr>
          <a:xfrm>
            <a:off x="525682" y="1220130"/>
            <a:ext cx="3322303" cy="441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tx2">
                    <a:lumMod val="75000"/>
                    <a:lumOff val="25000"/>
                  </a:schemeClr>
                </a:solidFill>
                <a:latin typeface="+mj-lt"/>
                <a:cs typeface="Poppins" panose="00000500000000000000" pitchFamily="2" charset="0"/>
              </a:rPr>
              <a:t>Key Specialization Domains</a:t>
            </a:r>
          </a:p>
        </p:txBody>
      </p:sp>
      <p:graphicFrame>
        <p:nvGraphicFramePr>
          <p:cNvPr id="2" name="Table 1">
            <a:extLst>
              <a:ext uri="{FF2B5EF4-FFF2-40B4-BE49-F238E27FC236}">
                <a16:creationId xmlns:a16="http://schemas.microsoft.com/office/drawing/2014/main" id="{3820005E-6A71-7A18-541F-ACD56A427076}"/>
              </a:ext>
            </a:extLst>
          </p:cNvPr>
          <p:cNvGraphicFramePr>
            <a:graphicFrameLocks noGrp="1"/>
          </p:cNvGraphicFramePr>
          <p:nvPr/>
        </p:nvGraphicFramePr>
        <p:xfrm>
          <a:off x="736090" y="1684649"/>
          <a:ext cx="11160534" cy="2103120"/>
        </p:xfrm>
        <a:graphic>
          <a:graphicData uri="http://schemas.openxmlformats.org/drawingml/2006/table">
            <a:tbl>
              <a:tblPr firstRow="1" bandRow="1">
                <a:tableStyleId>{5C22544A-7EE6-4342-B048-85BDC9FD1C3A}</a:tableStyleId>
              </a:tblPr>
              <a:tblGrid>
                <a:gridCol w="3720178">
                  <a:extLst>
                    <a:ext uri="{9D8B030D-6E8A-4147-A177-3AD203B41FA5}">
                      <a16:colId xmlns:a16="http://schemas.microsoft.com/office/drawing/2014/main" val="3728409473"/>
                    </a:ext>
                  </a:extLst>
                </a:gridCol>
                <a:gridCol w="3720178">
                  <a:extLst>
                    <a:ext uri="{9D8B030D-6E8A-4147-A177-3AD203B41FA5}">
                      <a16:colId xmlns:a16="http://schemas.microsoft.com/office/drawing/2014/main" val="1731984752"/>
                    </a:ext>
                  </a:extLst>
                </a:gridCol>
                <a:gridCol w="3720178">
                  <a:extLst>
                    <a:ext uri="{9D8B030D-6E8A-4147-A177-3AD203B41FA5}">
                      <a16:colId xmlns:a16="http://schemas.microsoft.com/office/drawing/2014/main" val="164442347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Poppins" panose="00000500000000000000" pitchFamily="2" charset="0"/>
                        </a:rPr>
                        <a:t>Software Engineering &amp; System Architecture’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Poppins" panose="00000500000000000000" pitchFamily="2" charset="0"/>
                        </a:rPr>
                        <a:t>Machine Learning &amp; Data Engineering</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Poppins" panose="00000500000000000000" pitchFamily="2" charset="0"/>
                        </a:rPr>
                        <a:t>Human-Computer Interaction</a:t>
                      </a:r>
                    </a:p>
                    <a:p>
                      <a:endParaRPr lang="en-US" dirty="0"/>
                    </a:p>
                  </a:txBody>
                  <a:tcPr/>
                </a:tc>
                <a:extLst>
                  <a:ext uri="{0D108BD9-81ED-4DB2-BD59-A6C34878D82A}">
                    <a16:rowId xmlns:a16="http://schemas.microsoft.com/office/drawing/2014/main" val="4021474793"/>
                  </a:ext>
                </a:extLst>
              </a:tr>
              <a:tr h="1062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Poppins" panose="00000500000000000000" pitchFamily="2" charset="0"/>
                        </a:rPr>
                        <a:t>For designing and integrating the ML pipeline with the rule-based engine and cloud infrastructure.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Poppins" panose="00000500000000000000" pitchFamily="2" charset="0"/>
                        </a:rPr>
                        <a:t>For developing and training the LightGBM and Prophet models on small, messy datasets.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Poppins" panose="00000500000000000000" pitchFamily="2" charset="0"/>
                        </a:rPr>
                        <a:t>For designing a simple, low-literacy-friendly user interface for data input and forecast visualization.</a:t>
                      </a:r>
                    </a:p>
                    <a:p>
                      <a:endParaRPr lang="en-US" dirty="0"/>
                    </a:p>
                  </a:txBody>
                  <a:tcPr/>
                </a:tc>
                <a:extLst>
                  <a:ext uri="{0D108BD9-81ED-4DB2-BD59-A6C34878D82A}">
                    <a16:rowId xmlns:a16="http://schemas.microsoft.com/office/drawing/2014/main" val="1391743315"/>
                  </a:ext>
                </a:extLst>
              </a:tr>
            </a:tbl>
          </a:graphicData>
        </a:graphic>
      </p:graphicFrame>
      <p:sp>
        <p:nvSpPr>
          <p:cNvPr id="3" name="Subtitle 2">
            <a:extLst>
              <a:ext uri="{FF2B5EF4-FFF2-40B4-BE49-F238E27FC236}">
                <a16:creationId xmlns:a16="http://schemas.microsoft.com/office/drawing/2014/main" id="{A297AB53-3742-4335-8E0D-6D7466CBF269}"/>
              </a:ext>
            </a:extLst>
          </p:cNvPr>
          <p:cNvSpPr txBox="1">
            <a:spLocks/>
          </p:cNvSpPr>
          <p:nvPr/>
        </p:nvSpPr>
        <p:spPr>
          <a:xfrm>
            <a:off x="610726" y="3862554"/>
            <a:ext cx="3870060" cy="3435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tx2">
                    <a:lumMod val="75000"/>
                    <a:lumOff val="25000"/>
                  </a:schemeClr>
                </a:solidFill>
                <a:latin typeface="+mj-lt"/>
                <a:cs typeface="Poppins" panose="00000500000000000000" pitchFamily="2" charset="0"/>
              </a:rPr>
              <a:t>Latest Technology Implementation</a:t>
            </a:r>
          </a:p>
        </p:txBody>
      </p:sp>
      <p:graphicFrame>
        <p:nvGraphicFramePr>
          <p:cNvPr id="8" name="Table 7">
            <a:extLst>
              <a:ext uri="{FF2B5EF4-FFF2-40B4-BE49-F238E27FC236}">
                <a16:creationId xmlns:a16="http://schemas.microsoft.com/office/drawing/2014/main" id="{2FEF8FC9-4892-FA35-EFAB-2219D242FDC4}"/>
              </a:ext>
            </a:extLst>
          </p:cNvPr>
          <p:cNvGraphicFramePr>
            <a:graphicFrameLocks noGrp="1"/>
          </p:cNvGraphicFramePr>
          <p:nvPr/>
        </p:nvGraphicFramePr>
        <p:xfrm>
          <a:off x="736090" y="4253230"/>
          <a:ext cx="11160536" cy="1981200"/>
        </p:xfrm>
        <a:graphic>
          <a:graphicData uri="http://schemas.openxmlformats.org/drawingml/2006/table">
            <a:tbl>
              <a:tblPr firstRow="1" bandRow="1">
                <a:tableStyleId>{5C22544A-7EE6-4342-B048-85BDC9FD1C3A}</a:tableStyleId>
              </a:tblPr>
              <a:tblGrid>
                <a:gridCol w="2790134">
                  <a:extLst>
                    <a:ext uri="{9D8B030D-6E8A-4147-A177-3AD203B41FA5}">
                      <a16:colId xmlns:a16="http://schemas.microsoft.com/office/drawing/2014/main" val="3803864287"/>
                    </a:ext>
                  </a:extLst>
                </a:gridCol>
                <a:gridCol w="2790134">
                  <a:extLst>
                    <a:ext uri="{9D8B030D-6E8A-4147-A177-3AD203B41FA5}">
                      <a16:colId xmlns:a16="http://schemas.microsoft.com/office/drawing/2014/main" val="499246336"/>
                    </a:ext>
                  </a:extLst>
                </a:gridCol>
                <a:gridCol w="2790134">
                  <a:extLst>
                    <a:ext uri="{9D8B030D-6E8A-4147-A177-3AD203B41FA5}">
                      <a16:colId xmlns:a16="http://schemas.microsoft.com/office/drawing/2014/main" val="349472000"/>
                    </a:ext>
                  </a:extLst>
                </a:gridCol>
                <a:gridCol w="2790134">
                  <a:extLst>
                    <a:ext uri="{9D8B030D-6E8A-4147-A177-3AD203B41FA5}">
                      <a16:colId xmlns:a16="http://schemas.microsoft.com/office/drawing/2014/main" val="1085958364"/>
                    </a:ext>
                  </a:extLst>
                </a:gridCol>
              </a:tblGrid>
              <a:tr h="537797">
                <a:tc>
                  <a:txBody>
                    <a:bodyPr/>
                    <a:lstStyle/>
                    <a:p>
                      <a:pPr algn="ctr"/>
                      <a:r>
                        <a:rPr lang="en-US" sz="1800" b="1" i="0" kern="1200" dirty="0">
                          <a:solidFill>
                            <a:schemeClr val="bg1"/>
                          </a:solidFill>
                          <a:effectLst/>
                          <a:latin typeface="+mn-lt"/>
                          <a:ea typeface="+mn-ea"/>
                          <a:cs typeface="+mn-cs"/>
                        </a:rPr>
                        <a:t>LightGBM</a:t>
                      </a:r>
                      <a:endParaRPr lang="en-US" dirty="0">
                        <a:solidFill>
                          <a:schemeClr val="bg1"/>
                        </a:solidFill>
                      </a:endParaRPr>
                    </a:p>
                  </a:txBody>
                  <a:tcPr/>
                </a:tc>
                <a:tc>
                  <a:txBody>
                    <a:bodyPr/>
                    <a:lstStyle/>
                    <a:p>
                      <a:pPr algn="ctr"/>
                      <a:r>
                        <a:rPr lang="en-US" sz="1800" b="1" i="0" kern="1200" dirty="0">
                          <a:solidFill>
                            <a:schemeClr val="bg1"/>
                          </a:solidFill>
                          <a:effectLst/>
                          <a:latin typeface="+mn-lt"/>
                          <a:ea typeface="+mn-ea"/>
                          <a:cs typeface="+mn-cs"/>
                        </a:rPr>
                        <a:t>Facebook Prophet</a:t>
                      </a:r>
                      <a:endParaRPr lang="en-US" dirty="0">
                        <a:solidFill>
                          <a:schemeClr val="bg1"/>
                        </a:solidFill>
                      </a:endParaRPr>
                    </a:p>
                  </a:txBody>
                  <a:tcPr/>
                </a:tc>
                <a:tc>
                  <a:txBody>
                    <a:bodyPr/>
                    <a:lstStyle/>
                    <a:p>
                      <a:pPr algn="ctr"/>
                      <a:r>
                        <a:rPr lang="en-US" sz="1800" b="1" i="0" kern="1200" dirty="0">
                          <a:solidFill>
                            <a:schemeClr val="bg1"/>
                          </a:solidFill>
                          <a:effectLst/>
                          <a:latin typeface="+mn-lt"/>
                          <a:ea typeface="+mn-ea"/>
                          <a:cs typeface="+mn-cs"/>
                        </a:rPr>
                        <a:t>Firebase</a:t>
                      </a:r>
                      <a:endParaRPr lang="en-US" dirty="0">
                        <a:solidFill>
                          <a:schemeClr val="bg1"/>
                        </a:solidFill>
                      </a:endParaRPr>
                    </a:p>
                  </a:txBody>
                  <a:tcPr/>
                </a:tc>
                <a:tc>
                  <a:txBody>
                    <a:bodyPr/>
                    <a:lstStyle/>
                    <a:p>
                      <a:pPr algn="ctr"/>
                      <a:r>
                        <a:rPr lang="en-US" sz="1800" b="1" i="0" kern="1200" dirty="0">
                          <a:solidFill>
                            <a:schemeClr val="bg1"/>
                          </a:solidFill>
                          <a:effectLst/>
                          <a:latin typeface="+mn-lt"/>
                          <a:ea typeface="+mn-ea"/>
                          <a:cs typeface="+mn-cs"/>
                        </a:rPr>
                        <a:t>Python (Pandas, Scikit-learn)</a:t>
                      </a:r>
                      <a:endParaRPr lang="en-US" dirty="0">
                        <a:solidFill>
                          <a:schemeClr val="bg1"/>
                        </a:solidFill>
                      </a:endParaRPr>
                    </a:p>
                  </a:txBody>
                  <a:tcPr/>
                </a:tc>
                <a:extLst>
                  <a:ext uri="{0D108BD9-81ED-4DB2-BD59-A6C34878D82A}">
                    <a16:rowId xmlns:a16="http://schemas.microsoft.com/office/drawing/2014/main" val="4023652206"/>
                  </a:ext>
                </a:extLst>
              </a:tr>
              <a:tr h="133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F1115"/>
                          </a:solidFill>
                          <a:effectLst/>
                          <a:latin typeface="+mn-lt"/>
                          <a:ea typeface="+mn-ea"/>
                          <a:cs typeface="+mn-cs"/>
                        </a:rPr>
                        <a:t>A highly efficient gradient boosting framework designed for speed and performance on small datasets.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F1115"/>
                          </a:solidFill>
                          <a:effectLst/>
                          <a:latin typeface="+mn-lt"/>
                          <a:ea typeface="+mn-ea"/>
                          <a:cs typeface="+mn-cs"/>
                        </a:rPr>
                        <a:t>For modeling daily seasonality and holiday effects with minimal data.</a:t>
                      </a:r>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F1115"/>
                          </a:solidFill>
                          <a:effectLst/>
                          <a:latin typeface="+mn-lt"/>
                          <a:ea typeface="+mn-ea"/>
                          <a:cs typeface="+mn-cs"/>
                        </a:rPr>
                        <a:t>A scalable, low-cost cloud platform for data storage, hosting, and model deployment, perfect for SMEs.</a:t>
                      </a:r>
                    </a:p>
                    <a:p>
                      <a:endParaRPr lang="en-US" sz="1600" dirty="0"/>
                    </a:p>
                  </a:txBody>
                  <a:tcPr/>
                </a:tc>
                <a:tc>
                  <a:txBody>
                    <a:bodyPr/>
                    <a:lstStyle/>
                    <a:p>
                      <a:r>
                        <a:rPr lang="en-US" sz="1600" b="0" i="0" kern="1200" dirty="0">
                          <a:solidFill>
                            <a:srgbClr val="0F1115"/>
                          </a:solidFill>
                          <a:effectLst/>
                          <a:latin typeface="+mn-lt"/>
                          <a:ea typeface="+mn-ea"/>
                          <a:cs typeface="+mn-cs"/>
                        </a:rPr>
                        <a:t>For the entire data preprocessing, feature engineering, and model training pipeline.</a:t>
                      </a:r>
                      <a:endParaRPr lang="en-US" sz="1600" dirty="0"/>
                    </a:p>
                  </a:txBody>
                  <a:tcPr/>
                </a:tc>
                <a:extLst>
                  <a:ext uri="{0D108BD9-81ED-4DB2-BD59-A6C34878D82A}">
                    <a16:rowId xmlns:a16="http://schemas.microsoft.com/office/drawing/2014/main" val="1754457130"/>
                  </a:ext>
                </a:extLst>
              </a:tr>
            </a:tbl>
          </a:graphicData>
        </a:graphic>
      </p:graphicFrame>
    </p:spTree>
    <p:extLst>
      <p:ext uri="{BB962C8B-B14F-4D97-AF65-F5344CB8AC3E}">
        <p14:creationId xmlns:p14="http://schemas.microsoft.com/office/powerpoint/2010/main" val="408434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AB86-1148-DC78-3EC3-9686A330359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B447D895-815A-2B8C-48E5-950D861543A8}"/>
              </a:ext>
            </a:extLst>
          </p:cNvPr>
          <p:cNvSpPr>
            <a:spLocks noGrp="1"/>
          </p:cNvSpPr>
          <p:nvPr>
            <p:ph type="dt" sz="half" idx="10"/>
          </p:nvPr>
        </p:nvSpPr>
        <p:spPr/>
        <p:txBody>
          <a:bodyPr/>
          <a:lstStyle/>
          <a:p>
            <a:r>
              <a:rPr lang="en-US" dirty="0"/>
              <a:t>9/5/2025</a:t>
            </a:r>
          </a:p>
        </p:txBody>
      </p:sp>
      <p:sp>
        <p:nvSpPr>
          <p:cNvPr id="5" name="Footer Placeholder 4">
            <a:extLst>
              <a:ext uri="{FF2B5EF4-FFF2-40B4-BE49-F238E27FC236}">
                <a16:creationId xmlns:a16="http://schemas.microsoft.com/office/drawing/2014/main" id="{6DCDAC56-A04E-1482-1BC4-E44D5AE0430B}"/>
              </a:ext>
            </a:extLst>
          </p:cNvPr>
          <p:cNvSpPr>
            <a:spLocks noGrp="1"/>
          </p:cNvSpPr>
          <p:nvPr>
            <p:ph type="ftr" sz="quarter" idx="11"/>
          </p:nvPr>
        </p:nvSpPr>
        <p:spPr/>
        <p:txBody>
          <a:bodyPr anchor="ctr"/>
          <a:lstStyle/>
          <a:p>
            <a:r>
              <a:rPr lang="en-US" sz="1400" dirty="0"/>
              <a:t>IT22073846   |   Thilakarathna W.P.N.S. |   25_26J_393</a:t>
            </a:r>
          </a:p>
        </p:txBody>
      </p:sp>
      <p:sp>
        <p:nvSpPr>
          <p:cNvPr id="6" name="Slide Number Placeholder 5">
            <a:extLst>
              <a:ext uri="{FF2B5EF4-FFF2-40B4-BE49-F238E27FC236}">
                <a16:creationId xmlns:a16="http://schemas.microsoft.com/office/drawing/2014/main" id="{687CFD8E-D665-9570-CA10-DE0FFCA2C9A9}"/>
              </a:ext>
            </a:extLst>
          </p:cNvPr>
          <p:cNvSpPr>
            <a:spLocks noGrp="1"/>
          </p:cNvSpPr>
          <p:nvPr>
            <p:ph type="sldNum" sz="quarter" idx="12"/>
          </p:nvPr>
        </p:nvSpPr>
        <p:spPr/>
        <p:txBody>
          <a:bodyPr/>
          <a:lstStyle/>
          <a:p>
            <a:fld id="{9B4A378B-29F7-4FA7-A452-40E38F6CA186}" type="slidenum">
              <a:rPr lang="en-US" smtClean="0"/>
              <a:t>11</a:t>
            </a:fld>
            <a:endParaRPr lang="en-US"/>
          </a:p>
        </p:txBody>
      </p:sp>
      <p:sp>
        <p:nvSpPr>
          <p:cNvPr id="7" name="Title 1">
            <a:extLst>
              <a:ext uri="{FF2B5EF4-FFF2-40B4-BE49-F238E27FC236}">
                <a16:creationId xmlns:a16="http://schemas.microsoft.com/office/drawing/2014/main" id="{08BAA697-ADA9-78C5-6A3B-78F9BA30FE91}"/>
              </a:ext>
            </a:extLst>
          </p:cNvPr>
          <p:cNvSpPr txBox="1">
            <a:spLocks/>
          </p:cNvSpPr>
          <p:nvPr/>
        </p:nvSpPr>
        <p:spPr>
          <a:xfrm>
            <a:off x="388069" y="37500"/>
            <a:ext cx="11415861" cy="1095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50000"/>
              </a:lnSpc>
            </a:pPr>
            <a:r>
              <a:rPr lang="en-US" sz="2800" b="1" dirty="0">
                <a:solidFill>
                  <a:srgbClr val="3A3A3A"/>
                </a:solidFill>
              </a:rPr>
              <a:t>Lightweight Hybrid Food Demand Forecasting Model for Local Restaurants</a:t>
            </a:r>
          </a:p>
          <a:p>
            <a:pPr algn="ctr">
              <a:lnSpc>
                <a:spcPct val="150000"/>
              </a:lnSpc>
            </a:pPr>
            <a:r>
              <a:rPr lang="en-US" sz="1800" u="sng" dirty="0">
                <a:solidFill>
                  <a:srgbClr val="FF0000"/>
                </a:solidFill>
              </a:rPr>
              <a:t>Specialization-Based Knowledge Application Key Domains &amp; Latest Technologies Utilized</a:t>
            </a:r>
          </a:p>
        </p:txBody>
      </p:sp>
      <p:sp>
        <p:nvSpPr>
          <p:cNvPr id="17" name="Subtitle 2">
            <a:extLst>
              <a:ext uri="{FF2B5EF4-FFF2-40B4-BE49-F238E27FC236}">
                <a16:creationId xmlns:a16="http://schemas.microsoft.com/office/drawing/2014/main" id="{AE5D09FA-BF2C-8427-38AD-4AAF0BB96A66}"/>
              </a:ext>
            </a:extLst>
          </p:cNvPr>
          <p:cNvSpPr txBox="1">
            <a:spLocks/>
          </p:cNvSpPr>
          <p:nvPr/>
        </p:nvSpPr>
        <p:spPr>
          <a:xfrm>
            <a:off x="1018094" y="1333334"/>
            <a:ext cx="3139127" cy="3435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tx2">
                    <a:lumMod val="75000"/>
                    <a:lumOff val="25000"/>
                  </a:schemeClr>
                </a:solidFill>
              </a:rPr>
              <a:t>Success Validation Methods</a:t>
            </a:r>
          </a:p>
        </p:txBody>
      </p:sp>
      <p:sp>
        <p:nvSpPr>
          <p:cNvPr id="3" name="Subtitle 2">
            <a:extLst>
              <a:ext uri="{FF2B5EF4-FFF2-40B4-BE49-F238E27FC236}">
                <a16:creationId xmlns:a16="http://schemas.microsoft.com/office/drawing/2014/main" id="{C6CF19DD-9B3E-CE2E-52AE-197FF7F43029}"/>
              </a:ext>
            </a:extLst>
          </p:cNvPr>
          <p:cNvSpPr txBox="1">
            <a:spLocks/>
          </p:cNvSpPr>
          <p:nvPr/>
        </p:nvSpPr>
        <p:spPr>
          <a:xfrm>
            <a:off x="1018094" y="1778548"/>
            <a:ext cx="10151099" cy="24126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Wingdings" panose="05000000000000000000" pitchFamily="2" charset="2"/>
              <a:buChar char="Ø"/>
            </a:pPr>
            <a:r>
              <a:rPr lang="en-US" sz="1600" b="1" dirty="0"/>
              <a:t>Primary Metric:</a:t>
            </a:r>
            <a:r>
              <a:rPr lang="en-US" sz="1600" dirty="0"/>
              <a:t> </a:t>
            </a:r>
            <a:r>
              <a:rPr lang="en-US" sz="1600" b="1" dirty="0"/>
              <a:t>Mean Absolute Percentage Error (MAPE)</a:t>
            </a:r>
            <a:r>
              <a:rPr lang="en-US" sz="1600" dirty="0"/>
              <a:t>. Target: </a:t>
            </a:r>
            <a:r>
              <a:rPr lang="en-US" sz="1600" b="1" dirty="0"/>
              <a:t>&lt;15%</a:t>
            </a:r>
            <a:r>
              <a:rPr lang="en-US" sz="1600" dirty="0"/>
              <a:t> accuracy when compared to actual sales data.</a:t>
            </a:r>
          </a:p>
          <a:p>
            <a:pPr marL="285750" indent="-285750" algn="l">
              <a:buFont typeface="Wingdings" panose="05000000000000000000" pitchFamily="2" charset="2"/>
              <a:buChar char="Ø"/>
            </a:pPr>
            <a:r>
              <a:rPr lang="en-US" sz="1600" b="1" dirty="0"/>
              <a:t>Validation Method:</a:t>
            </a:r>
            <a:r>
              <a:rPr lang="en-US" sz="1600" dirty="0"/>
              <a:t> </a:t>
            </a:r>
            <a:r>
              <a:rPr lang="en-US" sz="1600" b="1" dirty="0"/>
              <a:t>Time-Series Cross-Validation</a:t>
            </a:r>
            <a:r>
              <a:rPr lang="en-US" sz="1600" dirty="0"/>
              <a:t> on the limited historical data to prevent overfitting.</a:t>
            </a:r>
          </a:p>
          <a:p>
            <a:pPr marL="285750" indent="-285750" algn="l">
              <a:buFont typeface="Wingdings" panose="05000000000000000000" pitchFamily="2" charset="2"/>
              <a:buChar char="Ø"/>
            </a:pPr>
            <a:r>
              <a:rPr lang="en-US" sz="1600" b="1" dirty="0"/>
              <a:t>Benchmarking:</a:t>
            </a:r>
            <a:r>
              <a:rPr lang="en-US" sz="1600" dirty="0"/>
              <a:t> Compare model performance against:</a:t>
            </a:r>
          </a:p>
          <a:p>
            <a:pPr lvl="1" algn="l"/>
            <a:r>
              <a:rPr lang="en-US" sz="1600" dirty="0"/>
              <a:t>1. A naive baseline (e.g., last week's sales).</a:t>
            </a:r>
          </a:p>
          <a:p>
            <a:pPr lvl="1" algn="l"/>
            <a:r>
              <a:rPr lang="en-US" sz="1600" dirty="0"/>
              <a:t>2. Standalone ML models (LightGBM alone).</a:t>
            </a:r>
          </a:p>
          <a:p>
            <a:pPr lvl="1" algn="l"/>
            <a:r>
              <a:rPr lang="en-US" sz="1600" dirty="0"/>
              <a:t>3. The restaurant owner's own intuitive forecast.</a:t>
            </a:r>
          </a:p>
          <a:p>
            <a:pPr marL="285750" indent="-285750" algn="l">
              <a:buFont typeface="Wingdings" panose="05000000000000000000" pitchFamily="2" charset="2"/>
              <a:buChar char="Ø"/>
            </a:pPr>
            <a:r>
              <a:rPr lang="en-US" sz="1600" b="1" dirty="0"/>
              <a:t>Success:</a:t>
            </a:r>
            <a:r>
              <a:rPr lang="en-US" sz="1600" dirty="0"/>
              <a:t> The hybrid model must outperform all benchmarks.</a:t>
            </a:r>
          </a:p>
        </p:txBody>
      </p:sp>
      <p:sp>
        <p:nvSpPr>
          <p:cNvPr id="8" name="Subtitle 2">
            <a:extLst>
              <a:ext uri="{FF2B5EF4-FFF2-40B4-BE49-F238E27FC236}">
                <a16:creationId xmlns:a16="http://schemas.microsoft.com/office/drawing/2014/main" id="{84F430FC-82C9-13C5-9AD5-5B6C97A5C8AC}"/>
              </a:ext>
            </a:extLst>
          </p:cNvPr>
          <p:cNvSpPr txBox="1">
            <a:spLocks/>
          </p:cNvSpPr>
          <p:nvPr/>
        </p:nvSpPr>
        <p:spPr>
          <a:xfrm>
            <a:off x="1018093" y="4292849"/>
            <a:ext cx="4221638" cy="3435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tx2">
                    <a:lumMod val="75000"/>
                    <a:lumOff val="25000"/>
                  </a:schemeClr>
                </a:solidFill>
              </a:rPr>
              <a:t>Data Availability and Ethical Clearance</a:t>
            </a:r>
          </a:p>
        </p:txBody>
      </p:sp>
      <p:sp>
        <p:nvSpPr>
          <p:cNvPr id="9" name="Subtitle 2">
            <a:extLst>
              <a:ext uri="{FF2B5EF4-FFF2-40B4-BE49-F238E27FC236}">
                <a16:creationId xmlns:a16="http://schemas.microsoft.com/office/drawing/2014/main" id="{3839649D-C38F-DD8F-94E9-45D0B9C12286}"/>
              </a:ext>
            </a:extLst>
          </p:cNvPr>
          <p:cNvSpPr txBox="1">
            <a:spLocks/>
          </p:cNvSpPr>
          <p:nvPr/>
        </p:nvSpPr>
        <p:spPr>
          <a:xfrm>
            <a:off x="1018093" y="4709409"/>
            <a:ext cx="10151099" cy="14462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800" b="1" dirty="0"/>
              <a:t>Data Sources:</a:t>
            </a:r>
            <a:r>
              <a:rPr lang="en-US" sz="1800" dirty="0"/>
              <a:t> Collected manually from partner business logbooks and supplier invoices. Weather data from public APIs (OpenWeatherMap). Cultural calendar is publicly available information and collected sales data during certain periods.</a:t>
            </a:r>
          </a:p>
          <a:p>
            <a:pPr marL="285750" indent="-285750" algn="l">
              <a:buFont typeface="Arial" panose="020B0604020202020204" pitchFamily="34" charset="0"/>
              <a:buChar char="•"/>
            </a:pPr>
            <a:r>
              <a:rPr lang="en-US" sz="1800" b="1" dirty="0"/>
              <a:t>Ethical Clearance:</a:t>
            </a:r>
            <a:r>
              <a:rPr lang="en-US" sz="1800" dirty="0"/>
              <a:t> All business data will be </a:t>
            </a:r>
            <a:r>
              <a:rPr lang="en-US" sz="1800" b="1" dirty="0"/>
              <a:t>anonymized</a:t>
            </a:r>
            <a:r>
              <a:rPr lang="en-US" sz="1800" dirty="0"/>
              <a:t> and </a:t>
            </a:r>
            <a:r>
              <a:rPr lang="en-US" sz="1800" b="1" dirty="0"/>
              <a:t>encrypted</a:t>
            </a:r>
            <a:r>
              <a:rPr lang="en-US" sz="1800" dirty="0"/>
              <a:t>. Explicit consent will be obtained from business owners before using their data. No personally identifiable information (PII) is collected.</a:t>
            </a:r>
          </a:p>
        </p:txBody>
      </p:sp>
    </p:spTree>
    <p:extLst>
      <p:ext uri="{BB962C8B-B14F-4D97-AF65-F5344CB8AC3E}">
        <p14:creationId xmlns:p14="http://schemas.microsoft.com/office/powerpoint/2010/main" val="946136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4F3A9-C29A-3DED-32E2-AFE586083D5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0605B6A-F330-EF89-1022-0DD88C17F04D}"/>
              </a:ext>
            </a:extLst>
          </p:cNvPr>
          <p:cNvSpPr>
            <a:spLocks noGrp="1"/>
          </p:cNvSpPr>
          <p:nvPr>
            <p:ph type="dt" sz="half" idx="10"/>
          </p:nvPr>
        </p:nvSpPr>
        <p:spPr/>
        <p:txBody>
          <a:bodyPr/>
          <a:lstStyle/>
          <a:p>
            <a:r>
              <a:rPr lang="en-US" dirty="0"/>
              <a:t>9/5/2025</a:t>
            </a:r>
          </a:p>
        </p:txBody>
      </p:sp>
      <p:sp>
        <p:nvSpPr>
          <p:cNvPr id="5" name="Footer Placeholder 4">
            <a:extLst>
              <a:ext uri="{FF2B5EF4-FFF2-40B4-BE49-F238E27FC236}">
                <a16:creationId xmlns:a16="http://schemas.microsoft.com/office/drawing/2014/main" id="{C83B2DFC-91F2-A99C-5D98-1AAA8422DECC}"/>
              </a:ext>
            </a:extLst>
          </p:cNvPr>
          <p:cNvSpPr>
            <a:spLocks noGrp="1"/>
          </p:cNvSpPr>
          <p:nvPr>
            <p:ph type="ftr" sz="quarter" idx="11"/>
          </p:nvPr>
        </p:nvSpPr>
        <p:spPr/>
        <p:txBody>
          <a:bodyPr anchor="ctr"/>
          <a:lstStyle/>
          <a:p>
            <a:r>
              <a:rPr lang="en-US" sz="1400" dirty="0"/>
              <a:t>IT22073846   |   Thilakarathna W.P.N.S. |   25_26J_393</a:t>
            </a:r>
          </a:p>
        </p:txBody>
      </p:sp>
      <p:sp>
        <p:nvSpPr>
          <p:cNvPr id="6" name="Slide Number Placeholder 5">
            <a:extLst>
              <a:ext uri="{FF2B5EF4-FFF2-40B4-BE49-F238E27FC236}">
                <a16:creationId xmlns:a16="http://schemas.microsoft.com/office/drawing/2014/main" id="{DF26AB2A-BE6C-3CC3-DD29-39C913B55E7C}"/>
              </a:ext>
            </a:extLst>
          </p:cNvPr>
          <p:cNvSpPr>
            <a:spLocks noGrp="1"/>
          </p:cNvSpPr>
          <p:nvPr>
            <p:ph type="sldNum" sz="quarter" idx="12"/>
          </p:nvPr>
        </p:nvSpPr>
        <p:spPr/>
        <p:txBody>
          <a:bodyPr/>
          <a:lstStyle/>
          <a:p>
            <a:fld id="{9B4A378B-29F7-4FA7-A452-40E38F6CA186}" type="slidenum">
              <a:rPr lang="en-US" smtClean="0"/>
              <a:t>12</a:t>
            </a:fld>
            <a:endParaRPr lang="en-US"/>
          </a:p>
        </p:txBody>
      </p:sp>
      <p:sp>
        <p:nvSpPr>
          <p:cNvPr id="7" name="Title 1">
            <a:extLst>
              <a:ext uri="{FF2B5EF4-FFF2-40B4-BE49-F238E27FC236}">
                <a16:creationId xmlns:a16="http://schemas.microsoft.com/office/drawing/2014/main" id="{6AE84015-8469-1EEC-DE1F-1817A1178273}"/>
              </a:ext>
            </a:extLst>
          </p:cNvPr>
          <p:cNvSpPr txBox="1">
            <a:spLocks/>
          </p:cNvSpPr>
          <p:nvPr/>
        </p:nvSpPr>
        <p:spPr>
          <a:xfrm>
            <a:off x="416350" y="-17804"/>
            <a:ext cx="11359300" cy="1037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50000"/>
              </a:lnSpc>
            </a:pPr>
            <a:r>
              <a:rPr lang="en-US" sz="2800" b="1" dirty="0">
                <a:solidFill>
                  <a:srgbClr val="3A3A3A"/>
                </a:solidFill>
              </a:rPr>
              <a:t>Lightweight Hybrid Food Demand Forecasting Model for Local Restaurants</a:t>
            </a:r>
          </a:p>
          <a:p>
            <a:pPr algn="ctr">
              <a:lnSpc>
                <a:spcPct val="150000"/>
              </a:lnSpc>
            </a:pPr>
            <a:r>
              <a:rPr lang="en-US" sz="1800" u="sng" dirty="0">
                <a:solidFill>
                  <a:srgbClr val="FF0000"/>
                </a:solidFill>
              </a:rPr>
              <a:t>System Implementation &amp; Real-World Application Architecture Overview &amp; Practical Usage</a:t>
            </a:r>
          </a:p>
        </p:txBody>
      </p:sp>
      <p:sp>
        <p:nvSpPr>
          <p:cNvPr id="17" name="Subtitle 2">
            <a:extLst>
              <a:ext uri="{FF2B5EF4-FFF2-40B4-BE49-F238E27FC236}">
                <a16:creationId xmlns:a16="http://schemas.microsoft.com/office/drawing/2014/main" id="{D2E41FFB-E9E3-C239-1F18-A61B9FEAFFC4}"/>
              </a:ext>
            </a:extLst>
          </p:cNvPr>
          <p:cNvSpPr txBox="1">
            <a:spLocks/>
          </p:cNvSpPr>
          <p:nvPr/>
        </p:nvSpPr>
        <p:spPr>
          <a:xfrm>
            <a:off x="749916" y="1152964"/>
            <a:ext cx="2036191" cy="3435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tx2">
                    <a:lumMod val="75000"/>
                    <a:lumOff val="25000"/>
                  </a:schemeClr>
                </a:solidFill>
              </a:rPr>
              <a:t>System Overview</a:t>
            </a:r>
          </a:p>
        </p:txBody>
      </p:sp>
      <p:pic>
        <p:nvPicPr>
          <p:cNvPr id="12" name="Picture 11">
            <a:extLst>
              <a:ext uri="{FF2B5EF4-FFF2-40B4-BE49-F238E27FC236}">
                <a16:creationId xmlns:a16="http://schemas.microsoft.com/office/drawing/2014/main" id="{0E2B093C-FD1D-F3A9-FDAC-202CD39358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753" y="1573860"/>
            <a:ext cx="3608833" cy="4354035"/>
          </a:xfrm>
          <a:prstGeom prst="rect">
            <a:avLst/>
          </a:prstGeom>
        </p:spPr>
      </p:pic>
      <p:sp>
        <p:nvSpPr>
          <p:cNvPr id="13" name="Subtitle 2">
            <a:extLst>
              <a:ext uri="{FF2B5EF4-FFF2-40B4-BE49-F238E27FC236}">
                <a16:creationId xmlns:a16="http://schemas.microsoft.com/office/drawing/2014/main" id="{A51F996C-537A-2284-3BBE-E3B0074E6C29}"/>
              </a:ext>
            </a:extLst>
          </p:cNvPr>
          <p:cNvSpPr txBox="1">
            <a:spLocks/>
          </p:cNvSpPr>
          <p:nvPr/>
        </p:nvSpPr>
        <p:spPr>
          <a:xfrm>
            <a:off x="5079082" y="1918097"/>
            <a:ext cx="5856403" cy="37662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tx2">
                    <a:lumMod val="75000"/>
                    <a:lumOff val="25000"/>
                  </a:schemeClr>
                </a:solidFill>
              </a:rPr>
              <a:t>How to Use it in a Real-World Scenario</a:t>
            </a:r>
          </a:p>
          <a:p>
            <a:pPr marL="342900" indent="-342900" algn="l">
              <a:buFont typeface="+mj-lt"/>
              <a:buAutoNum type="arabicPeriod"/>
            </a:pPr>
            <a:r>
              <a:rPr lang="en-US" sz="1800" b="1" dirty="0"/>
              <a:t>Input:</a:t>
            </a:r>
            <a:r>
              <a:rPr lang="en-US" sz="1800" dirty="0"/>
              <a:t> The shop owner spends 2 minutes each day logging daily sales in a simple app or even a WhatsApp message.</a:t>
            </a:r>
          </a:p>
          <a:p>
            <a:pPr marL="342900" indent="-342900" algn="l">
              <a:buFont typeface="+mj-lt"/>
              <a:buAutoNum type="arabicPeriod"/>
            </a:pPr>
            <a:r>
              <a:rPr lang="en-US" sz="1800" b="1" dirty="0"/>
              <a:t>Automation:</a:t>
            </a:r>
            <a:r>
              <a:rPr lang="en-US" sz="1800" dirty="0"/>
              <a:t> The system automatically pulls weather data and checks the calendar for holidays.</a:t>
            </a:r>
          </a:p>
          <a:p>
            <a:pPr marL="342900" indent="-342900" algn="l">
              <a:buFont typeface="+mj-lt"/>
              <a:buAutoNum type="arabicPeriod"/>
            </a:pPr>
            <a:r>
              <a:rPr lang="en-US" sz="1800" b="1" dirty="0"/>
              <a:t>Output:</a:t>
            </a:r>
            <a:r>
              <a:rPr lang="en-US" sz="1800" dirty="0"/>
              <a:t> The owner receives a daily SMS or printout with the forecasted demand for the next day, e.g., </a:t>
            </a:r>
            <a:r>
              <a:rPr lang="en-US" sz="1800" i="1" dirty="0"/>
              <a:t>"Tomorrow's forecast: 50 kg of rice, 30 kg of chicken. (Note: High demand due to upcoming holiday)."</a:t>
            </a:r>
            <a:endParaRPr lang="en-US" sz="1800" dirty="0"/>
          </a:p>
          <a:p>
            <a:pPr marL="342900" indent="-342900" algn="l">
              <a:buFont typeface="+mj-lt"/>
              <a:buAutoNum type="arabicPeriod"/>
            </a:pPr>
            <a:r>
              <a:rPr lang="en-US" sz="1800" b="1" dirty="0"/>
              <a:t>Action:</a:t>
            </a:r>
            <a:r>
              <a:rPr lang="en-US" sz="1800" dirty="0"/>
              <a:t> The owner uses this precise information to place orders with suppliers, minimizing waste and maximizing sales.</a:t>
            </a:r>
          </a:p>
        </p:txBody>
      </p:sp>
    </p:spTree>
    <p:extLst>
      <p:ext uri="{BB962C8B-B14F-4D97-AF65-F5344CB8AC3E}">
        <p14:creationId xmlns:p14="http://schemas.microsoft.com/office/powerpoint/2010/main" val="21853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54A3-A040-4E23-B6A6-A4B925B5E01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236D965-3AAD-6D09-73EC-95F8AFA5615E}"/>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00BA2919-D160-FA99-E607-F43F176B2654}"/>
              </a:ext>
            </a:extLst>
          </p:cNvPr>
          <p:cNvSpPr>
            <a:spLocks noGrp="1"/>
          </p:cNvSpPr>
          <p:nvPr>
            <p:ph type="ftr" sz="quarter" idx="11"/>
          </p:nvPr>
        </p:nvSpPr>
        <p:spPr>
          <a:xfrm>
            <a:off x="3363892" y="6356350"/>
            <a:ext cx="4469781" cy="365125"/>
          </a:xfrm>
        </p:spPr>
        <p:txBody>
          <a:body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IT22642950 | </a:t>
            </a:r>
            <a:r>
              <a:rPr lang="en-US" altLang="en-US" dirty="0" err="1">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Jayathunga</a:t>
            </a:r>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 A.G.I.A | Project ID : 25_26J_393</a:t>
            </a:r>
            <a:endParaRPr lang="en-US" dirty="0">
              <a:solidFill>
                <a:schemeClr val="bg2">
                  <a:lumMod val="50000"/>
                </a:schemeClr>
              </a:solidFill>
            </a:endParaRPr>
          </a:p>
        </p:txBody>
      </p:sp>
      <p:sp>
        <p:nvSpPr>
          <p:cNvPr id="6" name="Slide Number Placeholder 5">
            <a:extLst>
              <a:ext uri="{FF2B5EF4-FFF2-40B4-BE49-F238E27FC236}">
                <a16:creationId xmlns:a16="http://schemas.microsoft.com/office/drawing/2014/main" id="{C8B7965A-6942-CFBF-3FD4-3AB232BD3782}"/>
              </a:ext>
            </a:extLst>
          </p:cNvPr>
          <p:cNvSpPr>
            <a:spLocks noGrp="1"/>
          </p:cNvSpPr>
          <p:nvPr>
            <p:ph type="sldNum" sz="quarter" idx="12"/>
          </p:nvPr>
        </p:nvSpPr>
        <p:spPr/>
        <p:txBody>
          <a:bodyPr/>
          <a:lstStyle/>
          <a:p>
            <a:fld id="{9B4A378B-29F7-4FA7-A452-40E38F6CA186}" type="slidenum">
              <a:rPr lang="en-US" smtClean="0"/>
              <a:t>13</a:t>
            </a:fld>
            <a:endParaRPr lang="en-US"/>
          </a:p>
        </p:txBody>
      </p:sp>
      <p:sp>
        <p:nvSpPr>
          <p:cNvPr id="7" name="Rectangle 2">
            <a:extLst>
              <a:ext uri="{FF2B5EF4-FFF2-40B4-BE49-F238E27FC236}">
                <a16:creationId xmlns:a16="http://schemas.microsoft.com/office/drawing/2014/main" id="{A13E6455-01B0-31FE-EDD2-A3C2CFF2D7DE}"/>
              </a:ext>
            </a:extLst>
          </p:cNvPr>
          <p:cNvSpPr>
            <a:spLocks noChangeArrowheads="1"/>
          </p:cNvSpPr>
          <p:nvPr/>
        </p:nvSpPr>
        <p:spPr bwMode="auto">
          <a:xfrm>
            <a:off x="838200" y="2792272"/>
            <a:ext cx="10411306"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Title of the Individual Component </a:t>
            </a:r>
            <a:r>
              <a:rPr kumimoji="0" lang="en-US" altLang="en-US" sz="2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a:t>
            </a:r>
            <a:r>
              <a:rPr lang="en-US" sz="2800" dirty="0"/>
              <a:t>AI-supported inventory and reorder management system</a:t>
            </a:r>
            <a:endParaRPr kumimoji="0" lang="en-US" altLang="en-US" sz="2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Specialization: Information Technology</a:t>
            </a: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                                                                              </a:t>
            </a:r>
            <a:r>
              <a:rPr lang="en-US" altLang="en-US" dirty="0">
                <a:solidFill>
                  <a:srgbClr val="000000"/>
                </a:solidFill>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Google Shape;4363;p61">
            <a:extLst>
              <a:ext uri="{FF2B5EF4-FFF2-40B4-BE49-F238E27FC236}">
                <a16:creationId xmlns:a16="http://schemas.microsoft.com/office/drawing/2014/main" id="{680B441A-9490-644E-8AE4-D2DF1B7DC9A0}"/>
              </a:ext>
            </a:extLst>
          </p:cNvPr>
          <p:cNvPicPr preferRelativeResize="0">
            <a:picLocks/>
          </p:cNvPicPr>
          <p:nvPr/>
        </p:nvPicPr>
        <p:blipFill>
          <a:blip r:embed="rId2">
            <a:extLst>
              <a:ext uri="{28A0092B-C50C-407E-A947-70E740481C1C}">
                <a14:useLocalDpi xmlns:a14="http://schemas.microsoft.com/office/drawing/2010/main" val="0"/>
              </a:ext>
            </a:extLst>
          </a:blip>
          <a:srcRect l="5252" r="5252"/>
          <a:stretch/>
        </p:blipFill>
        <p:spPr>
          <a:xfrm>
            <a:off x="9719035" y="331345"/>
            <a:ext cx="1906809" cy="2130602"/>
          </a:xfrm>
          <a:prstGeom prst="teardrop">
            <a:avLst>
              <a:gd name="adj" fmla="val 61128"/>
            </a:avLst>
          </a:prstGeom>
          <a:noFill/>
          <a:ln>
            <a:noFill/>
          </a:ln>
        </p:spPr>
      </p:pic>
    </p:spTree>
    <p:extLst>
      <p:ext uri="{BB962C8B-B14F-4D97-AF65-F5344CB8AC3E}">
        <p14:creationId xmlns:p14="http://schemas.microsoft.com/office/powerpoint/2010/main" val="109668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123D-9D62-05D1-50A6-D2F37818EC74}"/>
              </a:ext>
            </a:extLst>
          </p:cNvPr>
          <p:cNvSpPr>
            <a:spLocks noGrp="1"/>
          </p:cNvSpPr>
          <p:nvPr>
            <p:ph type="ctrTitle"/>
          </p:nvPr>
        </p:nvSpPr>
        <p:spPr>
          <a:xfrm>
            <a:off x="1524000" y="156100"/>
            <a:ext cx="9144000" cy="761607"/>
          </a:xfrm>
        </p:spPr>
        <p:txBody>
          <a:bodyPr>
            <a:noAutofit/>
          </a:bodyPr>
          <a:lstStyle/>
          <a:p>
            <a:pPr>
              <a:lnSpc>
                <a:spcPct val="150000"/>
              </a:lnSpc>
            </a:pPr>
            <a:r>
              <a:rPr lang="en-US" sz="2800" b="1" dirty="0">
                <a:solidFill>
                  <a:srgbClr val="3A3A3A"/>
                </a:solidFill>
                <a:latin typeface="+mj-lt"/>
                <a:cs typeface="Poppins" panose="00000500000000000000" pitchFamily="2" charset="0"/>
              </a:rPr>
              <a:t>AI-supported</a:t>
            </a:r>
            <a:r>
              <a:rPr lang="en-US" sz="2800" b="1" dirty="0">
                <a:latin typeface="+mj-lt"/>
                <a:cs typeface="Poppins" panose="00000500000000000000" pitchFamily="2" charset="0"/>
              </a:rPr>
              <a:t> inventory and reorder management system</a:t>
            </a:r>
            <a:br>
              <a:rPr lang="en-US" sz="2000" b="1" dirty="0">
                <a:latin typeface="Poppins" panose="00000500000000000000" pitchFamily="2" charset="0"/>
                <a:cs typeface="Poppins" panose="00000500000000000000" pitchFamily="2" charset="0"/>
              </a:rPr>
            </a:br>
            <a:r>
              <a:rPr lang="en-US" sz="1800" u="sng" dirty="0">
                <a:solidFill>
                  <a:srgbClr val="FF0000"/>
                </a:solidFill>
                <a:latin typeface="+mj-lt"/>
                <a:cs typeface="Poppins" panose="00000500000000000000" pitchFamily="2" charset="0"/>
              </a:rPr>
              <a:t>Addressing Critical Inventory Management Gaps in Sri Lankan Restaurants</a:t>
            </a:r>
          </a:p>
        </p:txBody>
      </p:sp>
      <p:sp>
        <p:nvSpPr>
          <p:cNvPr id="3" name="Subtitle 2">
            <a:extLst>
              <a:ext uri="{FF2B5EF4-FFF2-40B4-BE49-F238E27FC236}">
                <a16:creationId xmlns:a16="http://schemas.microsoft.com/office/drawing/2014/main" id="{9163D313-F6EA-DAF5-94B1-8FDCC4E1CDC7}"/>
              </a:ext>
            </a:extLst>
          </p:cNvPr>
          <p:cNvSpPr>
            <a:spLocks noGrp="1"/>
          </p:cNvSpPr>
          <p:nvPr>
            <p:ph type="subTitle" idx="1"/>
          </p:nvPr>
        </p:nvSpPr>
        <p:spPr>
          <a:xfrm>
            <a:off x="609599" y="993548"/>
            <a:ext cx="10982325" cy="2219326"/>
          </a:xfrm>
        </p:spPr>
        <p:txBody>
          <a:bodyPr/>
          <a:lstStyle/>
          <a:p>
            <a:pPr algn="l"/>
            <a:r>
              <a:rPr lang="en-US" sz="2000" b="1" dirty="0">
                <a:solidFill>
                  <a:schemeClr val="tx2">
                    <a:lumMod val="75000"/>
                    <a:lumOff val="25000"/>
                  </a:schemeClr>
                </a:solidFill>
              </a:rPr>
              <a:t>Knowledge Gap &amp; Problem Definition</a:t>
            </a:r>
          </a:p>
          <a:p>
            <a:pPr algn="l"/>
            <a:endParaRPr lang="en-US" sz="2000" b="1" dirty="0"/>
          </a:p>
          <a:p>
            <a:endParaRPr lang="en-US" dirty="0"/>
          </a:p>
        </p:txBody>
      </p:sp>
      <p:sp>
        <p:nvSpPr>
          <p:cNvPr id="4" name="Date Placeholder 3">
            <a:extLst>
              <a:ext uri="{FF2B5EF4-FFF2-40B4-BE49-F238E27FC236}">
                <a16:creationId xmlns:a16="http://schemas.microsoft.com/office/drawing/2014/main" id="{06E61F33-5D9E-3CB7-B305-8AE99FC7DE6D}"/>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BFB3EF77-D371-264F-FA68-7C2629844C15}"/>
              </a:ext>
            </a:extLst>
          </p:cNvPr>
          <p:cNvSpPr>
            <a:spLocks noGrp="1"/>
          </p:cNvSpPr>
          <p:nvPr>
            <p:ph type="ftr" sz="quarter" idx="11"/>
          </p:nvPr>
        </p:nvSpPr>
        <p:spPr/>
        <p:txBody>
          <a:bodyPr/>
          <a:lstStyle/>
          <a:p>
            <a:r>
              <a:rPr lang="en-US" sz="1400" dirty="0"/>
              <a:t>IT22642950   |   Jayathunga A.G.I.A</a:t>
            </a:r>
            <a:r>
              <a:rPr lang="en-US" sz="1400" b="1" dirty="0"/>
              <a:t>   </a:t>
            </a:r>
            <a:r>
              <a:rPr lang="en-US" sz="1400" dirty="0"/>
              <a:t>|   25_26J_393</a:t>
            </a:r>
          </a:p>
        </p:txBody>
      </p:sp>
      <p:sp>
        <p:nvSpPr>
          <p:cNvPr id="6" name="Slide Number Placeholder 5">
            <a:extLst>
              <a:ext uri="{FF2B5EF4-FFF2-40B4-BE49-F238E27FC236}">
                <a16:creationId xmlns:a16="http://schemas.microsoft.com/office/drawing/2014/main" id="{707B1B56-6D16-0CD4-CBD5-806291E9F5E8}"/>
              </a:ext>
            </a:extLst>
          </p:cNvPr>
          <p:cNvSpPr>
            <a:spLocks noGrp="1"/>
          </p:cNvSpPr>
          <p:nvPr>
            <p:ph type="sldNum" sz="quarter" idx="12"/>
          </p:nvPr>
        </p:nvSpPr>
        <p:spPr/>
        <p:txBody>
          <a:bodyPr/>
          <a:lstStyle/>
          <a:p>
            <a:fld id="{9B4A378B-29F7-4FA7-A452-40E38F6CA186}" type="slidenum">
              <a:rPr lang="en-US" smtClean="0"/>
              <a:t>14</a:t>
            </a:fld>
            <a:endParaRPr lang="en-US" dirty="0"/>
          </a:p>
        </p:txBody>
      </p:sp>
      <p:graphicFrame>
        <p:nvGraphicFramePr>
          <p:cNvPr id="7" name="Table 6">
            <a:extLst>
              <a:ext uri="{FF2B5EF4-FFF2-40B4-BE49-F238E27FC236}">
                <a16:creationId xmlns:a16="http://schemas.microsoft.com/office/drawing/2014/main" id="{266F6D80-874C-05C6-DDC1-1EB8524D4E88}"/>
              </a:ext>
            </a:extLst>
          </p:cNvPr>
          <p:cNvGraphicFramePr>
            <a:graphicFrameLocks noGrp="1"/>
          </p:cNvGraphicFramePr>
          <p:nvPr>
            <p:extLst>
              <p:ext uri="{D42A27DB-BD31-4B8C-83A1-F6EECF244321}">
                <p14:modId xmlns:p14="http://schemas.microsoft.com/office/powerpoint/2010/main" val="502686518"/>
              </p:ext>
            </p:extLst>
          </p:nvPr>
        </p:nvGraphicFramePr>
        <p:xfrm>
          <a:off x="609599" y="1384074"/>
          <a:ext cx="10972802" cy="1828800"/>
        </p:xfrm>
        <a:graphic>
          <a:graphicData uri="http://schemas.openxmlformats.org/drawingml/2006/table">
            <a:tbl>
              <a:tblPr firstRow="1" bandRow="1">
                <a:tableStyleId>{5C22544A-7EE6-4342-B048-85BDC9FD1C3A}</a:tableStyleId>
              </a:tblPr>
              <a:tblGrid>
                <a:gridCol w="5486401">
                  <a:extLst>
                    <a:ext uri="{9D8B030D-6E8A-4147-A177-3AD203B41FA5}">
                      <a16:colId xmlns:a16="http://schemas.microsoft.com/office/drawing/2014/main" val="1111572894"/>
                    </a:ext>
                  </a:extLst>
                </a:gridCol>
                <a:gridCol w="5486401">
                  <a:extLst>
                    <a:ext uri="{9D8B030D-6E8A-4147-A177-3AD203B41FA5}">
                      <a16:colId xmlns:a16="http://schemas.microsoft.com/office/drawing/2014/main" val="2970088391"/>
                    </a:ext>
                  </a:extLst>
                </a:gridCol>
              </a:tblGrid>
              <a:tr h="370840">
                <a:tc>
                  <a:txBody>
                    <a:bodyPr/>
                    <a:lstStyle/>
                    <a:p>
                      <a:r>
                        <a:rPr lang="en-US" sz="1800" b="1" i="0" kern="1200" dirty="0">
                          <a:solidFill>
                            <a:schemeClr val="tx1"/>
                          </a:solidFill>
                          <a:effectLst/>
                          <a:latin typeface="+mn-lt"/>
                          <a:ea typeface="+mn-ea"/>
                          <a:cs typeface="+mn-cs"/>
                        </a:rPr>
                        <a:t>Critical Data Scarcity Problem:</a:t>
                      </a:r>
                    </a:p>
                    <a:p>
                      <a:endParaRPr lang="en-US" sz="18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1" i="0" kern="1200" dirty="0">
                          <a:solidFill>
                            <a:schemeClr val="tx1"/>
                          </a:solidFill>
                          <a:effectLst/>
                          <a:latin typeface="+mn-lt"/>
                          <a:ea typeface="+mn-ea"/>
                          <a:cs typeface="+mn-cs"/>
                        </a:rPr>
                        <a:t>Communication Channel Mismatch:</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6582759"/>
                  </a:ext>
                </a:extLst>
              </a:tr>
              <a:tr h="370840">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Existing AI inventory systems require extensive historical data, but 75% of Sri Lankan SMEs lack comprehensive digital records, creating a fundamental implementation barrier.</a:t>
                      </a:r>
                      <a:endParaRPr lang="en-US" sz="18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Current solutions rely on web/app interfaces, while Sri Lankan restaurant owners prefer accessible channels like SMS/WhatsApp for business communications.</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180382994"/>
                  </a:ext>
                </a:extLst>
              </a:tr>
            </a:tbl>
          </a:graphicData>
        </a:graphic>
      </p:graphicFrame>
      <p:sp>
        <p:nvSpPr>
          <p:cNvPr id="8" name="TextBox 7">
            <a:extLst>
              <a:ext uri="{FF2B5EF4-FFF2-40B4-BE49-F238E27FC236}">
                <a16:creationId xmlns:a16="http://schemas.microsoft.com/office/drawing/2014/main" id="{AD5A549A-F839-8672-2B0F-4D6362622F12}"/>
              </a:ext>
            </a:extLst>
          </p:cNvPr>
          <p:cNvSpPr txBox="1"/>
          <p:nvPr/>
        </p:nvSpPr>
        <p:spPr>
          <a:xfrm>
            <a:off x="619122" y="3220670"/>
            <a:ext cx="10972802" cy="400110"/>
          </a:xfrm>
          <a:prstGeom prst="rect">
            <a:avLst/>
          </a:prstGeom>
          <a:noFill/>
        </p:spPr>
        <p:txBody>
          <a:bodyPr wrap="square" rtlCol="0">
            <a:spAutoFit/>
          </a:bodyPr>
          <a:lstStyle/>
          <a:p>
            <a:r>
              <a:rPr lang="en-US" sz="2000" b="1" dirty="0">
                <a:solidFill>
                  <a:schemeClr val="tx2">
                    <a:lumMod val="75000"/>
                    <a:lumOff val="25000"/>
                  </a:schemeClr>
                </a:solidFill>
              </a:rPr>
              <a:t>Creative Solution Addressing Shortcomings</a:t>
            </a:r>
          </a:p>
        </p:txBody>
      </p:sp>
      <p:sp>
        <p:nvSpPr>
          <p:cNvPr id="9" name="TextBox 8">
            <a:extLst>
              <a:ext uri="{FF2B5EF4-FFF2-40B4-BE49-F238E27FC236}">
                <a16:creationId xmlns:a16="http://schemas.microsoft.com/office/drawing/2014/main" id="{152C54C7-4E22-09D5-93BB-385BF451F7F2}"/>
              </a:ext>
            </a:extLst>
          </p:cNvPr>
          <p:cNvSpPr txBox="1"/>
          <p:nvPr/>
        </p:nvSpPr>
        <p:spPr>
          <a:xfrm>
            <a:off x="619122" y="3607734"/>
            <a:ext cx="10972802" cy="1815882"/>
          </a:xfrm>
          <a:prstGeom prst="rect">
            <a:avLst/>
          </a:prstGeom>
          <a:noFill/>
        </p:spPr>
        <p:txBody>
          <a:bodyPr wrap="square" rtlCol="0">
            <a:spAutoFit/>
          </a:bodyPr>
          <a:lstStyle/>
          <a:p>
            <a:pPr marL="342900" indent="-342900">
              <a:buFont typeface="Arial" panose="020B0604020202020204" pitchFamily="34" charset="0"/>
              <a:buChar char="•"/>
            </a:pPr>
            <a:r>
              <a:rPr lang="en-US" sz="1600" b="1" dirty="0"/>
              <a:t>Minimal Data Requirements:</a:t>
            </a:r>
            <a:r>
              <a:rPr lang="en-US" sz="1600" dirty="0"/>
              <a:t> Our hybrid AI model operates effectively with just 3-6 months of basic sales data vs traditional 2-3 years</a:t>
            </a:r>
          </a:p>
          <a:p>
            <a:pPr marL="342900" indent="-342900">
              <a:buFont typeface="Arial" panose="020B0604020202020204" pitchFamily="34" charset="0"/>
              <a:buChar char="•"/>
            </a:pPr>
            <a:r>
              <a:rPr lang="en-US" sz="1600" b="1" dirty="0"/>
              <a:t>Accessible Communication: </a:t>
            </a:r>
            <a:r>
              <a:rPr lang="en-US" sz="1600" dirty="0"/>
              <a:t>SMS/WhatsApp integration eliminates smartphone dependency and app installation barriers</a:t>
            </a:r>
          </a:p>
          <a:p>
            <a:pPr marL="342900" indent="-342900">
              <a:buFont typeface="Arial" panose="020B0604020202020204" pitchFamily="34" charset="0"/>
              <a:buChar char="•"/>
            </a:pPr>
            <a:r>
              <a:rPr lang="en-US" sz="1600" b="1" dirty="0"/>
              <a:t>Context-Aware Predictions: </a:t>
            </a:r>
            <a:r>
              <a:rPr lang="en-US" sz="1600" dirty="0"/>
              <a:t>Incorporates Sri Lankan cultural events, weather, and seasonal patterns ignored by generic systems</a:t>
            </a:r>
          </a:p>
          <a:p>
            <a:pPr marL="342900" indent="-342900">
              <a:buFont typeface="Arial" panose="020B0604020202020204" pitchFamily="34" charset="0"/>
              <a:buChar char="•"/>
            </a:pPr>
            <a:r>
              <a:rPr lang="en-US" sz="1600" b="1" dirty="0"/>
              <a:t>Lightweight Architecture: </a:t>
            </a:r>
            <a:r>
              <a:rPr lang="en-US" sz="1600" dirty="0"/>
              <a:t>Designed for resource-constrained environments without expensive ERP (Enterprise Resource Planning)  infrastructure</a:t>
            </a:r>
            <a:endParaRPr lang="en-US" sz="1200" dirty="0"/>
          </a:p>
        </p:txBody>
      </p:sp>
      <p:graphicFrame>
        <p:nvGraphicFramePr>
          <p:cNvPr id="10" name="Table 9">
            <a:extLst>
              <a:ext uri="{FF2B5EF4-FFF2-40B4-BE49-F238E27FC236}">
                <a16:creationId xmlns:a16="http://schemas.microsoft.com/office/drawing/2014/main" id="{5A6D1A4E-4878-9AE6-5C8A-958EBDCE2539}"/>
              </a:ext>
            </a:extLst>
          </p:cNvPr>
          <p:cNvGraphicFramePr>
            <a:graphicFrameLocks noGrp="1"/>
          </p:cNvGraphicFramePr>
          <p:nvPr>
            <p:extLst>
              <p:ext uri="{D42A27DB-BD31-4B8C-83A1-F6EECF244321}">
                <p14:modId xmlns:p14="http://schemas.microsoft.com/office/powerpoint/2010/main" val="1790635751"/>
              </p:ext>
            </p:extLst>
          </p:nvPr>
        </p:nvGraphicFramePr>
        <p:xfrm>
          <a:off x="987933" y="5452156"/>
          <a:ext cx="1699214" cy="811066"/>
        </p:xfrm>
        <a:graphic>
          <a:graphicData uri="http://schemas.openxmlformats.org/drawingml/2006/table">
            <a:tbl>
              <a:tblPr firstRow="1" bandRow="1">
                <a:tableStyleId>{5C22544A-7EE6-4342-B048-85BDC9FD1C3A}</a:tableStyleId>
              </a:tblPr>
              <a:tblGrid>
                <a:gridCol w="1699214">
                  <a:extLst>
                    <a:ext uri="{9D8B030D-6E8A-4147-A177-3AD203B41FA5}">
                      <a16:colId xmlns:a16="http://schemas.microsoft.com/office/drawing/2014/main" val="1008331313"/>
                    </a:ext>
                  </a:extLst>
                </a:gridCol>
              </a:tblGrid>
              <a:tr h="7653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i="0" kern="1200" dirty="0">
                          <a:solidFill>
                            <a:srgbClr val="C00000"/>
                          </a:solidFill>
                          <a:effectLst/>
                          <a:latin typeface="+mn-lt"/>
                          <a:ea typeface="+mn-ea"/>
                          <a:cs typeface="+mn-cs"/>
                        </a:rPr>
                        <a:t>353T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tx2">
                              <a:lumMod val="90000"/>
                              <a:lumOff val="10000"/>
                            </a:schemeClr>
                          </a:solidFill>
                          <a:effectLst/>
                          <a:latin typeface="+mn-lt"/>
                          <a:ea typeface="+mn-ea"/>
                          <a:cs typeface="+mn-cs"/>
                        </a:rPr>
                        <a:t>Daily Food Waste (80% of harvest)</a:t>
                      </a:r>
                      <a:endParaRPr lang="en-US" sz="1300" dirty="0"/>
                    </a:p>
                  </a:txBody>
                  <a:tcPr marL="64305" marR="64305" marT="32153" marB="3215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graphicFrame>
        <p:nvGraphicFramePr>
          <p:cNvPr id="11" name="Table 10">
            <a:extLst>
              <a:ext uri="{FF2B5EF4-FFF2-40B4-BE49-F238E27FC236}">
                <a16:creationId xmlns:a16="http://schemas.microsoft.com/office/drawing/2014/main" id="{E70AA6C7-276A-7530-F934-A1C65E8CB167}"/>
              </a:ext>
            </a:extLst>
          </p:cNvPr>
          <p:cNvGraphicFramePr>
            <a:graphicFrameLocks noGrp="1"/>
          </p:cNvGraphicFramePr>
          <p:nvPr>
            <p:extLst>
              <p:ext uri="{D42A27DB-BD31-4B8C-83A1-F6EECF244321}">
                <p14:modId xmlns:p14="http://schemas.microsoft.com/office/powerpoint/2010/main" val="1239208590"/>
              </p:ext>
            </p:extLst>
          </p:nvPr>
        </p:nvGraphicFramePr>
        <p:xfrm>
          <a:off x="3826906" y="5452156"/>
          <a:ext cx="1699214" cy="1009186"/>
        </p:xfrm>
        <a:graphic>
          <a:graphicData uri="http://schemas.openxmlformats.org/drawingml/2006/table">
            <a:tbl>
              <a:tblPr firstRow="1" bandRow="1">
                <a:tableStyleId>{5C22544A-7EE6-4342-B048-85BDC9FD1C3A}</a:tableStyleId>
              </a:tblPr>
              <a:tblGrid>
                <a:gridCol w="1699214">
                  <a:extLst>
                    <a:ext uri="{9D8B030D-6E8A-4147-A177-3AD203B41FA5}">
                      <a16:colId xmlns:a16="http://schemas.microsoft.com/office/drawing/2014/main" val="1008331313"/>
                    </a:ext>
                  </a:extLst>
                </a:gridCol>
              </a:tblGrid>
              <a:tr h="811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i="0" kern="1200" dirty="0">
                          <a:solidFill>
                            <a:srgbClr val="C00000"/>
                          </a:solidFill>
                          <a:effectLst/>
                          <a:latin typeface="+mn-lt"/>
                          <a:ea typeface="+mn-ea"/>
                          <a:cs typeface="+mn-cs"/>
                        </a:rPr>
                        <a:t>300K+</a:t>
                      </a:r>
                    </a:p>
                    <a:p>
                      <a:pPr algn="ctr"/>
                      <a:r>
                        <a:rPr lang="en-US" sz="1300" b="0" i="0" kern="1200" dirty="0">
                          <a:solidFill>
                            <a:schemeClr val="tx2">
                              <a:lumMod val="90000"/>
                              <a:lumOff val="10000"/>
                            </a:schemeClr>
                          </a:solidFill>
                          <a:effectLst/>
                          <a:latin typeface="+mn-lt"/>
                          <a:ea typeface="+mn-ea"/>
                          <a:cs typeface="+mn-cs"/>
                        </a:rPr>
                        <a:t>Restaurant Industry Employees</a:t>
                      </a:r>
                    </a:p>
                    <a:p>
                      <a:endParaRPr lang="en-US" sz="1300" dirty="0"/>
                    </a:p>
                  </a:txBody>
                  <a:tcPr marL="64305" marR="64305" marT="32153" marB="3215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432357"/>
                  </a:ext>
                </a:extLst>
              </a:tr>
            </a:tbl>
          </a:graphicData>
        </a:graphic>
      </p:graphicFrame>
      <p:graphicFrame>
        <p:nvGraphicFramePr>
          <p:cNvPr id="12" name="Table 11">
            <a:extLst>
              <a:ext uri="{FF2B5EF4-FFF2-40B4-BE49-F238E27FC236}">
                <a16:creationId xmlns:a16="http://schemas.microsoft.com/office/drawing/2014/main" id="{DC0397B6-D7B1-4A82-6813-81DE266E181E}"/>
              </a:ext>
            </a:extLst>
          </p:cNvPr>
          <p:cNvGraphicFramePr>
            <a:graphicFrameLocks noGrp="1"/>
          </p:cNvGraphicFramePr>
          <p:nvPr>
            <p:extLst>
              <p:ext uri="{D42A27DB-BD31-4B8C-83A1-F6EECF244321}">
                <p14:modId xmlns:p14="http://schemas.microsoft.com/office/powerpoint/2010/main" val="1500985844"/>
              </p:ext>
            </p:extLst>
          </p:nvPr>
        </p:nvGraphicFramePr>
        <p:xfrm>
          <a:off x="6665879" y="5452156"/>
          <a:ext cx="1699214" cy="811066"/>
        </p:xfrm>
        <a:graphic>
          <a:graphicData uri="http://schemas.openxmlformats.org/drawingml/2006/table">
            <a:tbl>
              <a:tblPr firstRow="1" bandRow="1">
                <a:tableStyleId>{5C22544A-7EE6-4342-B048-85BDC9FD1C3A}</a:tableStyleId>
              </a:tblPr>
              <a:tblGrid>
                <a:gridCol w="1699214">
                  <a:extLst>
                    <a:ext uri="{9D8B030D-6E8A-4147-A177-3AD203B41FA5}">
                      <a16:colId xmlns:a16="http://schemas.microsoft.com/office/drawing/2014/main" val="1008331313"/>
                    </a:ext>
                  </a:extLst>
                </a:gridCol>
              </a:tblGrid>
              <a:tr h="811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i="0" kern="1200" dirty="0">
                          <a:solidFill>
                            <a:srgbClr val="C00000"/>
                          </a:solidFill>
                          <a:effectLst/>
                          <a:latin typeface="+mn-lt"/>
                          <a:ea typeface="+mn-ea"/>
                          <a:cs typeface="+mn-cs"/>
                        </a:rPr>
                        <a:t>75%</a:t>
                      </a:r>
                    </a:p>
                    <a:p>
                      <a:pPr algn="ctr"/>
                      <a:r>
                        <a:rPr lang="en-US" sz="1300" b="0" i="0" kern="1200" dirty="0">
                          <a:solidFill>
                            <a:schemeClr val="tx2">
                              <a:lumMod val="90000"/>
                              <a:lumOff val="10000"/>
                            </a:schemeClr>
                          </a:solidFill>
                          <a:effectLst/>
                          <a:latin typeface="+mn-lt"/>
                          <a:ea typeface="+mn-ea"/>
                          <a:cs typeface="+mn-cs"/>
                        </a:rPr>
                        <a:t>SMEs in Sri Lanka</a:t>
                      </a:r>
                    </a:p>
                  </a:txBody>
                  <a:tcPr marL="64305" marR="64305" marT="32153" marB="3215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graphicFrame>
        <p:nvGraphicFramePr>
          <p:cNvPr id="13" name="Table 12">
            <a:extLst>
              <a:ext uri="{FF2B5EF4-FFF2-40B4-BE49-F238E27FC236}">
                <a16:creationId xmlns:a16="http://schemas.microsoft.com/office/drawing/2014/main" id="{988F64DF-B83E-F1CC-998F-941F54E8B7A1}"/>
              </a:ext>
            </a:extLst>
          </p:cNvPr>
          <p:cNvGraphicFramePr>
            <a:graphicFrameLocks noGrp="1"/>
          </p:cNvGraphicFramePr>
          <p:nvPr>
            <p:extLst>
              <p:ext uri="{D42A27DB-BD31-4B8C-83A1-F6EECF244321}">
                <p14:modId xmlns:p14="http://schemas.microsoft.com/office/powerpoint/2010/main" val="4225427342"/>
              </p:ext>
            </p:extLst>
          </p:nvPr>
        </p:nvGraphicFramePr>
        <p:xfrm>
          <a:off x="9504853" y="5452156"/>
          <a:ext cx="1699214" cy="811066"/>
        </p:xfrm>
        <a:graphic>
          <a:graphicData uri="http://schemas.openxmlformats.org/drawingml/2006/table">
            <a:tbl>
              <a:tblPr firstRow="1" bandRow="1">
                <a:tableStyleId>{5C22544A-7EE6-4342-B048-85BDC9FD1C3A}</a:tableStyleId>
              </a:tblPr>
              <a:tblGrid>
                <a:gridCol w="1699214">
                  <a:extLst>
                    <a:ext uri="{9D8B030D-6E8A-4147-A177-3AD203B41FA5}">
                      <a16:colId xmlns:a16="http://schemas.microsoft.com/office/drawing/2014/main" val="1008331313"/>
                    </a:ext>
                  </a:extLst>
                </a:gridCol>
              </a:tblGrid>
              <a:tr h="811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1" i="0" kern="1200" dirty="0">
                          <a:solidFill>
                            <a:srgbClr val="C00000"/>
                          </a:solidFill>
                          <a:effectLst/>
                          <a:latin typeface="+mn-lt"/>
                          <a:ea typeface="+mn-ea"/>
                          <a:cs typeface="+mn-cs"/>
                        </a:rPr>
                        <a:t>17%</a:t>
                      </a:r>
                    </a:p>
                    <a:p>
                      <a:pPr algn="ctr"/>
                      <a:r>
                        <a:rPr lang="en-US" sz="1300" b="0" i="0" kern="1200" dirty="0">
                          <a:solidFill>
                            <a:schemeClr val="tx2">
                              <a:lumMod val="90000"/>
                              <a:lumOff val="10000"/>
                            </a:schemeClr>
                          </a:solidFill>
                          <a:effectLst/>
                          <a:latin typeface="+mn-lt"/>
                          <a:ea typeface="+mn-ea"/>
                          <a:cs typeface="+mn-cs"/>
                        </a:rPr>
                        <a:t>Population Food Insecure</a:t>
                      </a:r>
                      <a:endParaRPr lang="en-US" sz="1300" dirty="0"/>
                    </a:p>
                  </a:txBody>
                  <a:tcPr marL="64305" marR="64305" marT="32153" marB="32153">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8432357"/>
                  </a:ext>
                </a:extLst>
              </a:tr>
            </a:tbl>
          </a:graphicData>
        </a:graphic>
      </p:graphicFrame>
    </p:spTree>
    <p:extLst>
      <p:ext uri="{BB962C8B-B14F-4D97-AF65-F5344CB8AC3E}">
        <p14:creationId xmlns:p14="http://schemas.microsoft.com/office/powerpoint/2010/main" val="124065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0F3A36-8F81-2B72-4AE6-BEDB3A45B785}"/>
              </a:ext>
            </a:extLst>
          </p:cNvPr>
          <p:cNvSpPr>
            <a:spLocks noGrp="1"/>
          </p:cNvSpPr>
          <p:nvPr>
            <p:ph idx="1"/>
          </p:nvPr>
        </p:nvSpPr>
        <p:spPr>
          <a:xfrm>
            <a:off x="609599" y="1333500"/>
            <a:ext cx="10982325" cy="400111"/>
          </a:xfrm>
        </p:spPr>
        <p:txBody>
          <a:bodyPr/>
          <a:lstStyle/>
          <a:p>
            <a:pPr marL="0" indent="0">
              <a:buNone/>
            </a:pPr>
            <a:r>
              <a:rPr lang="en-US" sz="2000" b="1" dirty="0">
                <a:solidFill>
                  <a:schemeClr val="tx2">
                    <a:lumMod val="75000"/>
                    <a:lumOff val="25000"/>
                  </a:schemeClr>
                </a:solidFill>
              </a:rPr>
              <a:t>Key Specialization Domains</a:t>
            </a:r>
          </a:p>
          <a:p>
            <a:pPr marL="0" indent="0">
              <a:buNone/>
            </a:pPr>
            <a:endParaRPr lang="en-US" dirty="0"/>
          </a:p>
        </p:txBody>
      </p:sp>
      <p:sp>
        <p:nvSpPr>
          <p:cNvPr id="4" name="Date Placeholder 3">
            <a:extLst>
              <a:ext uri="{FF2B5EF4-FFF2-40B4-BE49-F238E27FC236}">
                <a16:creationId xmlns:a16="http://schemas.microsoft.com/office/drawing/2014/main" id="{FC0AAD08-008D-643F-53E5-2A40E80BF940}"/>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825F5914-E7E0-7CEB-B8E1-7C593AFD6E1A}"/>
              </a:ext>
            </a:extLst>
          </p:cNvPr>
          <p:cNvSpPr>
            <a:spLocks noGrp="1"/>
          </p:cNvSpPr>
          <p:nvPr>
            <p:ph type="ftr" sz="quarter" idx="11"/>
          </p:nvPr>
        </p:nvSpPr>
        <p:spPr/>
        <p:txBody>
          <a:bodyPr anchor="ctr"/>
          <a:lstStyle/>
          <a:p>
            <a:r>
              <a:rPr lang="en-US" sz="1400" dirty="0"/>
              <a:t>IT22642950   |   Jayathunga A.G.I.A</a:t>
            </a:r>
            <a:r>
              <a:rPr lang="en-US" sz="1400" b="1" dirty="0"/>
              <a:t>   </a:t>
            </a:r>
            <a:r>
              <a:rPr lang="en-US" sz="1400" dirty="0"/>
              <a:t>|   25_26J_393</a:t>
            </a:r>
          </a:p>
        </p:txBody>
      </p:sp>
      <p:sp>
        <p:nvSpPr>
          <p:cNvPr id="6" name="Slide Number Placeholder 5">
            <a:extLst>
              <a:ext uri="{FF2B5EF4-FFF2-40B4-BE49-F238E27FC236}">
                <a16:creationId xmlns:a16="http://schemas.microsoft.com/office/drawing/2014/main" id="{A92A51C5-C569-AB2B-57FF-8467D20E2605}"/>
              </a:ext>
            </a:extLst>
          </p:cNvPr>
          <p:cNvSpPr>
            <a:spLocks noGrp="1"/>
          </p:cNvSpPr>
          <p:nvPr>
            <p:ph type="sldNum" sz="quarter" idx="12"/>
          </p:nvPr>
        </p:nvSpPr>
        <p:spPr/>
        <p:txBody>
          <a:bodyPr/>
          <a:lstStyle/>
          <a:p>
            <a:fld id="{9B4A378B-29F7-4FA7-A452-40E38F6CA186}" type="slidenum">
              <a:rPr lang="en-US" smtClean="0"/>
              <a:t>15</a:t>
            </a:fld>
            <a:endParaRPr lang="en-US"/>
          </a:p>
        </p:txBody>
      </p:sp>
      <p:sp>
        <p:nvSpPr>
          <p:cNvPr id="7" name="Title 1">
            <a:extLst>
              <a:ext uri="{FF2B5EF4-FFF2-40B4-BE49-F238E27FC236}">
                <a16:creationId xmlns:a16="http://schemas.microsoft.com/office/drawing/2014/main" id="{391B39F3-9744-B913-EA2E-F5B7C2F6574A}"/>
              </a:ext>
            </a:extLst>
          </p:cNvPr>
          <p:cNvSpPr txBox="1">
            <a:spLocks/>
          </p:cNvSpPr>
          <p:nvPr/>
        </p:nvSpPr>
        <p:spPr>
          <a:xfrm>
            <a:off x="1524000" y="133350"/>
            <a:ext cx="9144000" cy="9695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50000"/>
              </a:lnSpc>
            </a:pPr>
            <a:r>
              <a:rPr lang="en-US" sz="2800" b="1" dirty="0">
                <a:solidFill>
                  <a:srgbClr val="3A3A3A"/>
                </a:solidFill>
                <a:latin typeface="+mj-lt"/>
                <a:cs typeface="Poppins" panose="00000500000000000000" pitchFamily="2" charset="0"/>
              </a:rPr>
              <a:t>AI-supported</a:t>
            </a:r>
            <a:r>
              <a:rPr lang="en-US" sz="2800" b="1" dirty="0">
                <a:latin typeface="+mj-lt"/>
                <a:cs typeface="Poppins" panose="00000500000000000000" pitchFamily="2" charset="0"/>
              </a:rPr>
              <a:t> inventory and reorder management system </a:t>
            </a:r>
          </a:p>
          <a:p>
            <a:pPr algn="ctr">
              <a:lnSpc>
                <a:spcPct val="150000"/>
              </a:lnSpc>
            </a:pPr>
            <a:r>
              <a:rPr lang="en-US" sz="1800" u="sng" dirty="0">
                <a:solidFill>
                  <a:srgbClr val="FF0000"/>
                </a:solidFill>
                <a:latin typeface="+mj-lt"/>
                <a:cs typeface="Poppins" panose="00000500000000000000" pitchFamily="2" charset="0"/>
              </a:rPr>
              <a:t>Specialization-Based Knowledge Application Key Domains &amp; Latest Technologies Utilized</a:t>
            </a:r>
            <a:endParaRPr lang="en-US" sz="1800" b="1" u="sng" dirty="0">
              <a:solidFill>
                <a:srgbClr val="FF0000"/>
              </a:solidFill>
              <a:latin typeface="+mj-lt"/>
              <a:cs typeface="Poppins" panose="00000500000000000000" pitchFamily="2" charset="0"/>
            </a:endParaRPr>
          </a:p>
        </p:txBody>
      </p:sp>
      <p:graphicFrame>
        <p:nvGraphicFramePr>
          <p:cNvPr id="13" name="Table 12">
            <a:extLst>
              <a:ext uri="{FF2B5EF4-FFF2-40B4-BE49-F238E27FC236}">
                <a16:creationId xmlns:a16="http://schemas.microsoft.com/office/drawing/2014/main" id="{F4D2CD46-731F-8BFF-A369-A5259F99F02D}"/>
              </a:ext>
            </a:extLst>
          </p:cNvPr>
          <p:cNvGraphicFramePr>
            <a:graphicFrameLocks noGrp="1"/>
          </p:cNvGraphicFramePr>
          <p:nvPr>
            <p:extLst>
              <p:ext uri="{D42A27DB-BD31-4B8C-83A1-F6EECF244321}">
                <p14:modId xmlns:p14="http://schemas.microsoft.com/office/powerpoint/2010/main" val="2095614235"/>
              </p:ext>
            </p:extLst>
          </p:nvPr>
        </p:nvGraphicFramePr>
        <p:xfrm>
          <a:off x="609599" y="1815041"/>
          <a:ext cx="10982324" cy="2377440"/>
        </p:xfrm>
        <a:graphic>
          <a:graphicData uri="http://schemas.openxmlformats.org/drawingml/2006/table">
            <a:tbl>
              <a:tblPr firstRow="1" bandRow="1">
                <a:tableStyleId>{5C22544A-7EE6-4342-B048-85BDC9FD1C3A}</a:tableStyleId>
              </a:tblPr>
              <a:tblGrid>
                <a:gridCol w="2745581">
                  <a:extLst>
                    <a:ext uri="{9D8B030D-6E8A-4147-A177-3AD203B41FA5}">
                      <a16:colId xmlns:a16="http://schemas.microsoft.com/office/drawing/2014/main" val="1976688576"/>
                    </a:ext>
                  </a:extLst>
                </a:gridCol>
                <a:gridCol w="2745581">
                  <a:extLst>
                    <a:ext uri="{9D8B030D-6E8A-4147-A177-3AD203B41FA5}">
                      <a16:colId xmlns:a16="http://schemas.microsoft.com/office/drawing/2014/main" val="668817260"/>
                    </a:ext>
                  </a:extLst>
                </a:gridCol>
                <a:gridCol w="2745581">
                  <a:extLst>
                    <a:ext uri="{9D8B030D-6E8A-4147-A177-3AD203B41FA5}">
                      <a16:colId xmlns:a16="http://schemas.microsoft.com/office/drawing/2014/main" val="2434937168"/>
                    </a:ext>
                  </a:extLst>
                </a:gridCol>
                <a:gridCol w="2745581">
                  <a:extLst>
                    <a:ext uri="{9D8B030D-6E8A-4147-A177-3AD203B41FA5}">
                      <a16:colId xmlns:a16="http://schemas.microsoft.com/office/drawing/2014/main" val="137949232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ysClr val="windowText" lastClr="000000"/>
                          </a:solidFill>
                          <a:effectLst/>
                          <a:latin typeface="+mn-lt"/>
                          <a:ea typeface="+mn-ea"/>
                          <a:cs typeface="+mn-cs"/>
                        </a:rPr>
                        <a:t>Machine Learning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3A3A3A"/>
                          </a:solidFill>
                          <a:effectLst/>
                          <a:latin typeface="+mn-lt"/>
                          <a:ea typeface="+mn-ea"/>
                          <a:cs typeface="+mn-cs"/>
                        </a:rPr>
                        <a:t> Time Series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i="0" kern="1200" dirty="0">
                        <a:solidFill>
                          <a:srgbClr val="3A3A3A"/>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3A3A3A"/>
                          </a:solidFill>
                          <a:effectLst/>
                          <a:latin typeface="+mn-lt"/>
                          <a:ea typeface="+mn-ea"/>
                          <a:cs typeface="+mn-cs"/>
                        </a:rPr>
                        <a:t>Edge Computing</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3A3A3A"/>
                          </a:solidFill>
                          <a:effectLst/>
                          <a:latin typeface="+mn-lt"/>
                          <a:ea typeface="+mn-ea"/>
                          <a:cs typeface="+mn-cs"/>
                        </a:rPr>
                        <a:t> Communication APIs</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1150528"/>
                  </a:ext>
                </a:extLst>
              </a:tr>
              <a:tr h="370840">
                <a:tc>
                  <a:txBody>
                    <a:bodyPr/>
                    <a:lstStyle/>
                    <a:p>
                      <a:pPr algn="l"/>
                      <a:r>
                        <a:rPr lang="en-US" sz="1800" b="0" i="0" kern="1200" dirty="0">
                          <a:solidFill>
                            <a:schemeClr val="dk1"/>
                          </a:solidFill>
                          <a:effectLst/>
                          <a:latin typeface="+mn-lt"/>
                          <a:ea typeface="+mn-ea"/>
                          <a:cs typeface="+mn-cs"/>
                        </a:rPr>
                        <a:t>Hybrid forecasting models combining ARIMA, Random Forest, and Gradient Boosting for demand prediction with minimal data.</a:t>
                      </a:r>
                      <a:endParaRPr lang="en-US"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800" b="0" i="0" kern="1200" dirty="0">
                          <a:solidFill>
                            <a:schemeClr val="dk1"/>
                          </a:solidFill>
                          <a:effectLst/>
                          <a:latin typeface="+mn-lt"/>
                          <a:ea typeface="+mn-ea"/>
                          <a:cs typeface="+mn-cs"/>
                        </a:rPr>
                        <a:t>Advanced seasonal decomposition and pattern recognition optimized for restaurant-specific demand fluctuations.</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800" b="0" i="0" kern="1200" dirty="0">
                          <a:solidFill>
                            <a:schemeClr val="dk1"/>
                          </a:solidFill>
                          <a:effectLst/>
                          <a:latin typeface="+mn-lt"/>
                          <a:ea typeface="+mn-ea"/>
                          <a:cs typeface="+mn-cs"/>
                        </a:rPr>
                        <a:t>Lightweight algorithms for mobile devices with offline capabilities and automatic data synchronization.</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a:r>
                        <a:rPr lang="en-US" sz="1800" b="0" i="0" kern="1200" dirty="0">
                          <a:solidFill>
                            <a:schemeClr val="dk1"/>
                          </a:solidFill>
                          <a:effectLst/>
                          <a:latin typeface="+mn-lt"/>
                          <a:ea typeface="+mn-ea"/>
                          <a:cs typeface="+mn-cs"/>
                        </a:rPr>
                        <a:t>WhatsApp Business API and SMS integration for automated supplier ordering and inventory alerts.</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374574204"/>
                  </a:ext>
                </a:extLst>
              </a:tr>
            </a:tbl>
          </a:graphicData>
        </a:graphic>
      </p:graphicFrame>
      <p:sp>
        <p:nvSpPr>
          <p:cNvPr id="14" name="TextBox 13">
            <a:extLst>
              <a:ext uri="{FF2B5EF4-FFF2-40B4-BE49-F238E27FC236}">
                <a16:creationId xmlns:a16="http://schemas.microsoft.com/office/drawing/2014/main" id="{5063734B-30FC-6629-26C9-A908FB9FDCEA}"/>
              </a:ext>
            </a:extLst>
          </p:cNvPr>
          <p:cNvSpPr txBox="1"/>
          <p:nvPr/>
        </p:nvSpPr>
        <p:spPr>
          <a:xfrm>
            <a:off x="609599" y="4354406"/>
            <a:ext cx="10982324" cy="400110"/>
          </a:xfrm>
          <a:prstGeom prst="rect">
            <a:avLst/>
          </a:prstGeom>
          <a:noFill/>
        </p:spPr>
        <p:txBody>
          <a:bodyPr wrap="square" rtlCol="0">
            <a:spAutoFit/>
          </a:bodyPr>
          <a:lstStyle/>
          <a:p>
            <a:r>
              <a:rPr lang="en-US" sz="2000" b="1" dirty="0">
                <a:solidFill>
                  <a:schemeClr val="tx2">
                    <a:lumMod val="75000"/>
                    <a:lumOff val="25000"/>
                  </a:schemeClr>
                </a:solidFill>
              </a:rPr>
              <a:t>Latest Technology Implementation</a:t>
            </a:r>
            <a:endParaRPr lang="en-US" dirty="0"/>
          </a:p>
        </p:txBody>
      </p:sp>
      <p:sp>
        <p:nvSpPr>
          <p:cNvPr id="2" name="TextBox 1">
            <a:extLst>
              <a:ext uri="{FF2B5EF4-FFF2-40B4-BE49-F238E27FC236}">
                <a16:creationId xmlns:a16="http://schemas.microsoft.com/office/drawing/2014/main" id="{CDE2288A-C4CF-D2F5-FA4F-A11E00C3CF76}"/>
              </a:ext>
            </a:extLst>
          </p:cNvPr>
          <p:cNvSpPr txBox="1"/>
          <p:nvPr/>
        </p:nvSpPr>
        <p:spPr>
          <a:xfrm>
            <a:off x="609599" y="4476750"/>
            <a:ext cx="10982324" cy="1785104"/>
          </a:xfrm>
          <a:prstGeom prst="rect">
            <a:avLst/>
          </a:prstGeom>
          <a:noFill/>
        </p:spPr>
        <p:txBody>
          <a:bodyPr wrap="square" rtlCol="0">
            <a:spAutoFit/>
          </a:bodyPr>
          <a:lstStyle/>
          <a:p>
            <a:endParaRPr lang="en-US" sz="2000" b="1" dirty="0"/>
          </a:p>
          <a:p>
            <a:pPr marL="285750" indent="-285750">
              <a:buFont typeface="Arial" panose="020B0604020202020204" pitchFamily="34" charset="0"/>
              <a:buChar char="•"/>
            </a:pPr>
            <a:r>
              <a:rPr lang="en-US" b="1" dirty="0"/>
              <a:t>LSTM Networks:</a:t>
            </a:r>
            <a:r>
              <a:rPr lang="en-US" dirty="0"/>
              <a:t> Adapted for sparse data environments with attention mechanisms</a:t>
            </a:r>
          </a:p>
          <a:p>
            <a:pPr marL="285750" indent="-285750">
              <a:buFont typeface="Arial" panose="020B0604020202020204" pitchFamily="34" charset="0"/>
              <a:buChar char="•"/>
            </a:pPr>
            <a:r>
              <a:rPr lang="en-US" b="1" dirty="0"/>
              <a:t>Ensemble Learning:</a:t>
            </a:r>
            <a:r>
              <a:rPr lang="en-US" dirty="0"/>
              <a:t> Random Forest + Gradient Boosting for improved accuracy</a:t>
            </a:r>
          </a:p>
          <a:p>
            <a:pPr marL="285750" indent="-285750">
              <a:buFont typeface="Arial" panose="020B0604020202020204" pitchFamily="34" charset="0"/>
              <a:buChar char="•"/>
            </a:pPr>
            <a:r>
              <a:rPr lang="en-US" b="1" dirty="0"/>
              <a:t>Transfer Learning:</a:t>
            </a:r>
            <a:r>
              <a:rPr lang="en-US" dirty="0"/>
              <a:t> Leveraging patterns from similar restaurants to overcome data scarcity</a:t>
            </a:r>
          </a:p>
          <a:p>
            <a:pPr marL="285750" indent="-285750">
              <a:buFont typeface="Arial" panose="020B0604020202020204" pitchFamily="34" charset="0"/>
              <a:buChar char="•"/>
            </a:pPr>
            <a:r>
              <a:rPr lang="en-US" b="1" dirty="0"/>
              <a:t>Contextual AI:</a:t>
            </a:r>
            <a:r>
              <a:rPr lang="en-US" dirty="0"/>
              <a:t> Integration of external APIs (weather, events, market prices)</a:t>
            </a:r>
          </a:p>
          <a:p>
            <a:endParaRPr lang="en-US" dirty="0"/>
          </a:p>
        </p:txBody>
      </p:sp>
    </p:spTree>
    <p:extLst>
      <p:ext uri="{BB962C8B-B14F-4D97-AF65-F5344CB8AC3E}">
        <p14:creationId xmlns:p14="http://schemas.microsoft.com/office/powerpoint/2010/main" val="119939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C7CB-0185-88B4-9D50-E344D8F763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33365-D278-66DE-7255-D78DDDC9E396}"/>
              </a:ext>
            </a:extLst>
          </p:cNvPr>
          <p:cNvSpPr>
            <a:spLocks noGrp="1"/>
          </p:cNvSpPr>
          <p:nvPr>
            <p:ph idx="1"/>
          </p:nvPr>
        </p:nvSpPr>
        <p:spPr>
          <a:xfrm>
            <a:off x="609599" y="1066801"/>
            <a:ext cx="10982325" cy="365126"/>
          </a:xfrm>
        </p:spPr>
        <p:txBody>
          <a:bodyPr/>
          <a:lstStyle/>
          <a:p>
            <a:pPr marL="0" indent="0">
              <a:buNone/>
            </a:pPr>
            <a:r>
              <a:rPr lang="en-US" sz="1800" b="1" dirty="0">
                <a:solidFill>
                  <a:schemeClr val="tx2">
                    <a:lumMod val="75000"/>
                    <a:lumOff val="25000"/>
                  </a:schemeClr>
                </a:solidFill>
                <a:latin typeface="Poppins" panose="00000500000000000000" pitchFamily="2" charset="0"/>
                <a:cs typeface="Poppins" panose="00000500000000000000" pitchFamily="2" charset="0"/>
              </a:rPr>
              <a:t>Validation &amp; Success Metrics</a:t>
            </a:r>
          </a:p>
        </p:txBody>
      </p:sp>
      <p:sp>
        <p:nvSpPr>
          <p:cNvPr id="4" name="Date Placeholder 3">
            <a:extLst>
              <a:ext uri="{FF2B5EF4-FFF2-40B4-BE49-F238E27FC236}">
                <a16:creationId xmlns:a16="http://schemas.microsoft.com/office/drawing/2014/main" id="{DBF9138C-3B7B-2BE0-6C55-523F44E11DB9}"/>
              </a:ext>
            </a:extLst>
          </p:cNvPr>
          <p:cNvSpPr>
            <a:spLocks noGrp="1"/>
          </p:cNvSpPr>
          <p:nvPr>
            <p:ph type="dt" sz="half" idx="10"/>
          </p:nvPr>
        </p:nvSpPr>
        <p:spPr/>
        <p:txBody>
          <a:bodyPr/>
          <a:lstStyle/>
          <a:p>
            <a:r>
              <a:rPr lang="en-US" sz="1100">
                <a:latin typeface="Poppins" panose="00000500000000000000" pitchFamily="2" charset="0"/>
                <a:cs typeface="Poppins" panose="00000500000000000000" pitchFamily="2" charset="0"/>
              </a:rPr>
              <a:t>9/5/2025</a:t>
            </a:r>
          </a:p>
        </p:txBody>
      </p:sp>
      <p:sp>
        <p:nvSpPr>
          <p:cNvPr id="5" name="Footer Placeholder 4">
            <a:extLst>
              <a:ext uri="{FF2B5EF4-FFF2-40B4-BE49-F238E27FC236}">
                <a16:creationId xmlns:a16="http://schemas.microsoft.com/office/drawing/2014/main" id="{4CA1FCDA-1A38-0055-3F3C-52962ACA385F}"/>
              </a:ext>
            </a:extLst>
          </p:cNvPr>
          <p:cNvSpPr>
            <a:spLocks noGrp="1"/>
          </p:cNvSpPr>
          <p:nvPr>
            <p:ph type="ftr" sz="quarter" idx="11"/>
          </p:nvPr>
        </p:nvSpPr>
        <p:spPr/>
        <p:txBody>
          <a:bodyPr anchor="ctr"/>
          <a:lstStyle/>
          <a:p>
            <a:r>
              <a:rPr lang="en-US" dirty="0">
                <a:latin typeface="+mj-lt"/>
                <a:cs typeface="Poppins" panose="00000500000000000000" pitchFamily="2" charset="0"/>
              </a:rPr>
              <a:t>IT22642950   |   Jayathunga A.G.I.A</a:t>
            </a:r>
            <a:r>
              <a:rPr lang="en-US" b="1" dirty="0">
                <a:latin typeface="+mj-lt"/>
                <a:cs typeface="Poppins" panose="00000500000000000000" pitchFamily="2" charset="0"/>
              </a:rPr>
              <a:t>   </a:t>
            </a:r>
            <a:r>
              <a:rPr lang="en-US" dirty="0">
                <a:latin typeface="+mj-lt"/>
                <a:cs typeface="Poppins" panose="00000500000000000000" pitchFamily="2" charset="0"/>
              </a:rPr>
              <a:t>|   25_26J_393</a:t>
            </a:r>
          </a:p>
        </p:txBody>
      </p:sp>
      <p:sp>
        <p:nvSpPr>
          <p:cNvPr id="6" name="Slide Number Placeholder 5">
            <a:extLst>
              <a:ext uri="{FF2B5EF4-FFF2-40B4-BE49-F238E27FC236}">
                <a16:creationId xmlns:a16="http://schemas.microsoft.com/office/drawing/2014/main" id="{E8171CE2-F068-872A-C47B-31DEA71F2094}"/>
              </a:ext>
            </a:extLst>
          </p:cNvPr>
          <p:cNvSpPr>
            <a:spLocks noGrp="1"/>
          </p:cNvSpPr>
          <p:nvPr>
            <p:ph type="sldNum" sz="quarter" idx="12"/>
          </p:nvPr>
        </p:nvSpPr>
        <p:spPr/>
        <p:txBody>
          <a:bodyPr/>
          <a:lstStyle/>
          <a:p>
            <a:fld id="{9B4A378B-29F7-4FA7-A452-40E38F6CA186}" type="slidenum">
              <a:rPr lang="en-US" sz="1100" smtClean="0">
                <a:latin typeface="Poppins" panose="00000500000000000000" pitchFamily="2" charset="0"/>
                <a:cs typeface="Poppins" panose="00000500000000000000" pitchFamily="2" charset="0"/>
              </a:rPr>
              <a:t>16</a:t>
            </a:fld>
            <a:endParaRPr lang="en-US" sz="1100" dirty="0">
              <a:latin typeface="Poppins" panose="00000500000000000000" pitchFamily="2" charset="0"/>
              <a:cs typeface="Poppins" panose="00000500000000000000" pitchFamily="2" charset="0"/>
            </a:endParaRPr>
          </a:p>
        </p:txBody>
      </p:sp>
      <p:sp>
        <p:nvSpPr>
          <p:cNvPr id="7" name="Title 1">
            <a:extLst>
              <a:ext uri="{FF2B5EF4-FFF2-40B4-BE49-F238E27FC236}">
                <a16:creationId xmlns:a16="http://schemas.microsoft.com/office/drawing/2014/main" id="{9F501480-0A35-7274-DE2B-53965A4DCFB3}"/>
              </a:ext>
            </a:extLst>
          </p:cNvPr>
          <p:cNvSpPr txBox="1">
            <a:spLocks/>
          </p:cNvSpPr>
          <p:nvPr/>
        </p:nvSpPr>
        <p:spPr>
          <a:xfrm>
            <a:off x="1524000" y="133350"/>
            <a:ext cx="9144000" cy="8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solidFill>
                  <a:srgbClr val="3A3A3A"/>
                </a:solidFill>
                <a:latin typeface="+mj-lt"/>
                <a:cs typeface="Poppins" panose="00000500000000000000" pitchFamily="2" charset="0"/>
              </a:rPr>
              <a:t>AI-supported</a:t>
            </a:r>
            <a:r>
              <a:rPr lang="en-US" sz="2800" b="1" dirty="0">
                <a:latin typeface="+mj-lt"/>
                <a:cs typeface="Poppins" panose="00000500000000000000" pitchFamily="2" charset="0"/>
              </a:rPr>
              <a:t> inventory and reorder management system</a:t>
            </a:r>
          </a:p>
          <a:p>
            <a:pPr algn="ctr">
              <a:lnSpc>
                <a:spcPct val="150000"/>
              </a:lnSpc>
            </a:pPr>
            <a:r>
              <a:rPr lang="en-US" sz="1800" u="sng" dirty="0">
                <a:solidFill>
                  <a:srgbClr val="FF0000"/>
                </a:solidFill>
                <a:latin typeface="+mj-lt"/>
                <a:cs typeface="Poppins" panose="00000500000000000000" pitchFamily="2" charset="0"/>
              </a:rPr>
              <a:t>Success Evaluation &amp; Data Framework Validation Methods &amp; Expected Outcomes</a:t>
            </a:r>
            <a:endParaRPr lang="en-US" sz="1800" b="1" u="sng" dirty="0">
              <a:solidFill>
                <a:srgbClr val="FF0000"/>
              </a:solidFill>
              <a:latin typeface="+mj-lt"/>
              <a:cs typeface="Poppins" panose="00000500000000000000" pitchFamily="2" charset="0"/>
            </a:endParaRPr>
          </a:p>
        </p:txBody>
      </p:sp>
      <p:sp>
        <p:nvSpPr>
          <p:cNvPr id="14" name="TextBox 13">
            <a:extLst>
              <a:ext uri="{FF2B5EF4-FFF2-40B4-BE49-F238E27FC236}">
                <a16:creationId xmlns:a16="http://schemas.microsoft.com/office/drawing/2014/main" id="{2DED526B-3104-648C-F6A9-D752E7D7E2C9}"/>
              </a:ext>
            </a:extLst>
          </p:cNvPr>
          <p:cNvSpPr txBox="1"/>
          <p:nvPr/>
        </p:nvSpPr>
        <p:spPr>
          <a:xfrm>
            <a:off x="609599" y="2462509"/>
            <a:ext cx="10982324" cy="369332"/>
          </a:xfrm>
          <a:prstGeom prst="rect">
            <a:avLst/>
          </a:prstGeom>
          <a:noFill/>
        </p:spPr>
        <p:txBody>
          <a:bodyPr wrap="square" rtlCol="0">
            <a:spAutoFit/>
          </a:bodyPr>
          <a:lstStyle/>
          <a:p>
            <a:r>
              <a:rPr lang="en-US" b="1" dirty="0">
                <a:solidFill>
                  <a:schemeClr val="tx2">
                    <a:lumMod val="75000"/>
                    <a:lumOff val="25000"/>
                  </a:schemeClr>
                </a:solidFill>
                <a:latin typeface="Poppins" panose="00000500000000000000" pitchFamily="2" charset="0"/>
                <a:cs typeface="Poppins" panose="00000500000000000000" pitchFamily="2" charset="0"/>
              </a:rPr>
              <a:t>Data Availability &amp; Collection</a:t>
            </a:r>
          </a:p>
        </p:txBody>
      </p:sp>
      <p:graphicFrame>
        <p:nvGraphicFramePr>
          <p:cNvPr id="8" name="Table 7">
            <a:extLst>
              <a:ext uri="{FF2B5EF4-FFF2-40B4-BE49-F238E27FC236}">
                <a16:creationId xmlns:a16="http://schemas.microsoft.com/office/drawing/2014/main" id="{A739D5F5-3D5B-D393-8661-0AB7DC7AFD9D}"/>
              </a:ext>
            </a:extLst>
          </p:cNvPr>
          <p:cNvGraphicFramePr>
            <a:graphicFrameLocks noGrp="1"/>
          </p:cNvGraphicFramePr>
          <p:nvPr>
            <p:extLst>
              <p:ext uri="{D42A27DB-BD31-4B8C-83A1-F6EECF244321}">
                <p14:modId xmlns:p14="http://schemas.microsoft.com/office/powerpoint/2010/main" val="3900285754"/>
              </p:ext>
            </p:extLst>
          </p:nvPr>
        </p:nvGraphicFramePr>
        <p:xfrm>
          <a:off x="612095" y="2767212"/>
          <a:ext cx="10982324" cy="1925320"/>
        </p:xfrm>
        <a:graphic>
          <a:graphicData uri="http://schemas.openxmlformats.org/drawingml/2006/table">
            <a:tbl>
              <a:tblPr firstRow="1" bandRow="1">
                <a:tableStyleId>{5C22544A-7EE6-4342-B048-85BDC9FD1C3A}</a:tableStyleId>
              </a:tblPr>
              <a:tblGrid>
                <a:gridCol w="5491162">
                  <a:extLst>
                    <a:ext uri="{9D8B030D-6E8A-4147-A177-3AD203B41FA5}">
                      <a16:colId xmlns:a16="http://schemas.microsoft.com/office/drawing/2014/main" val="3175079626"/>
                    </a:ext>
                  </a:extLst>
                </a:gridCol>
                <a:gridCol w="5491162">
                  <a:extLst>
                    <a:ext uri="{9D8B030D-6E8A-4147-A177-3AD203B41FA5}">
                      <a16:colId xmlns:a16="http://schemas.microsoft.com/office/drawing/2014/main" val="1961859025"/>
                    </a:ext>
                  </a:extLst>
                </a:gridCol>
              </a:tblGrid>
              <a:tr h="370840">
                <a:tc>
                  <a:txBody>
                    <a:bodyPr/>
                    <a:lstStyle/>
                    <a:p>
                      <a:pPr algn="l"/>
                      <a:r>
                        <a:rPr lang="en-US" sz="1600" dirty="0">
                          <a:solidFill>
                            <a:srgbClr val="3A3A3A"/>
                          </a:solidFill>
                        </a:rPr>
                        <a:t>Minimal Data Requirements Identified:</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800" b="1" i="0" kern="1200" dirty="0">
                          <a:solidFill>
                            <a:srgbClr val="3A3A3A"/>
                          </a:solidFill>
                          <a:effectLst/>
                          <a:latin typeface="+mn-lt"/>
                          <a:ea typeface="+mn-ea"/>
                          <a:cs typeface="+mn-cs"/>
                        </a:rPr>
                        <a:t>Compliance Framework:</a:t>
                      </a:r>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3057012"/>
                  </a:ext>
                </a:extLst>
              </a:tr>
              <a:tr h="238067">
                <a:tc>
                  <a:txBody>
                    <a:bodyPr/>
                    <a:lstStyle/>
                    <a:p>
                      <a:pPr marL="285750" indent="-285750">
                        <a:buFont typeface="Arial" panose="020B0604020202020204" pitchFamily="34" charset="0"/>
                        <a:buChar char="•"/>
                      </a:pPr>
                      <a:r>
                        <a:rPr lang="en-US" sz="1600" dirty="0"/>
                        <a:t>Daily sales records (3-6 months minimum)</a:t>
                      </a:r>
                    </a:p>
                    <a:p>
                      <a:pPr marL="285750" indent="-285750">
                        <a:buFont typeface="Arial" panose="020B0604020202020204" pitchFamily="34" charset="0"/>
                        <a:buChar char="•"/>
                      </a:pPr>
                      <a:r>
                        <a:rPr lang="en-US" sz="1600" dirty="0"/>
                        <a:t>Basic inventory counts (weekly/bi-weekly)</a:t>
                      </a:r>
                    </a:p>
                    <a:p>
                      <a:pPr marL="285750" indent="-285750">
                        <a:buFont typeface="Arial" panose="020B0604020202020204" pitchFamily="34" charset="0"/>
                        <a:buChar char="•"/>
                      </a:pPr>
                      <a:r>
                        <a:rPr lang="en-US" sz="1600" dirty="0"/>
                        <a:t>Supplier delivery logs</a:t>
                      </a:r>
                    </a:p>
                    <a:p>
                      <a:pPr marL="285750" indent="-285750">
                        <a:buFont typeface="Arial" panose="020B0604020202020204" pitchFamily="34" charset="0"/>
                        <a:buChar char="•"/>
                      </a:pPr>
                      <a:r>
                        <a:rPr lang="en-US" sz="1600" dirty="0"/>
                        <a:t>Menu item categorization</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US" sz="1600" dirty="0"/>
                        <a:t>IRB Approval: University Ethics Committee clearance obtained</a:t>
                      </a:r>
                    </a:p>
                    <a:p>
                      <a:pPr marL="285750" indent="-285750">
                        <a:buFont typeface="Arial" panose="020B0604020202020204" pitchFamily="34" charset="0"/>
                        <a:buChar char="•"/>
                      </a:pPr>
                      <a:r>
                        <a:rPr lang="en-US" sz="1600" dirty="0"/>
                        <a:t>Data Protection: GDPR-compliant data handling procedures</a:t>
                      </a:r>
                    </a:p>
                    <a:p>
                      <a:pPr marL="285750" indent="-285750">
                        <a:buFont typeface="Arial" panose="020B0604020202020204" pitchFamily="34" charset="0"/>
                        <a:buChar char="•"/>
                      </a:pPr>
                      <a:r>
                        <a:rPr lang="en-US" sz="1600" dirty="0"/>
                        <a:t>Anonymization: Restaurant identities protected in all publications</a:t>
                      </a:r>
                    </a:p>
                    <a:p>
                      <a:pPr marL="285750" indent="-285750">
                        <a:buFont typeface="Arial" panose="020B0604020202020204" pitchFamily="34" charset="0"/>
                        <a:buChar char="•"/>
                      </a:pPr>
                      <a:r>
                        <a:rPr lang="en-US" sz="1600" dirty="0"/>
                        <a:t>Consent: Explicit written consent for data usage</a:t>
                      </a:r>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4440505"/>
                  </a:ext>
                </a:extLst>
              </a:tr>
            </a:tbl>
          </a:graphicData>
        </a:graphic>
      </p:graphicFrame>
      <p:graphicFrame>
        <p:nvGraphicFramePr>
          <p:cNvPr id="9" name="Table 8">
            <a:extLst>
              <a:ext uri="{FF2B5EF4-FFF2-40B4-BE49-F238E27FC236}">
                <a16:creationId xmlns:a16="http://schemas.microsoft.com/office/drawing/2014/main" id="{26EF6F78-D362-F9ED-3A13-24BC1D2AAB56}"/>
              </a:ext>
            </a:extLst>
          </p:cNvPr>
          <p:cNvGraphicFramePr>
            <a:graphicFrameLocks noGrp="1"/>
          </p:cNvGraphicFramePr>
          <p:nvPr>
            <p:extLst>
              <p:ext uri="{D42A27DB-BD31-4B8C-83A1-F6EECF244321}">
                <p14:modId xmlns:p14="http://schemas.microsoft.com/office/powerpoint/2010/main" val="1480981562"/>
              </p:ext>
            </p:extLst>
          </p:nvPr>
        </p:nvGraphicFramePr>
        <p:xfrm>
          <a:off x="638174" y="1217131"/>
          <a:ext cx="1777602" cy="1393152"/>
        </p:xfrm>
        <a:graphic>
          <a:graphicData uri="http://schemas.openxmlformats.org/drawingml/2006/table">
            <a:tbl>
              <a:tblPr firstRow="1" bandRow="1">
                <a:tableStyleId>{5C22544A-7EE6-4342-B048-85BDC9FD1C3A}</a:tableStyleId>
              </a:tblPr>
              <a:tblGrid>
                <a:gridCol w="1777602">
                  <a:extLst>
                    <a:ext uri="{9D8B030D-6E8A-4147-A177-3AD203B41FA5}">
                      <a16:colId xmlns:a16="http://schemas.microsoft.com/office/drawing/2014/main" val="1008331313"/>
                    </a:ext>
                  </a:extLst>
                </a:gridCol>
              </a:tblGrid>
              <a:tr h="1195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rgbClr val="C00000"/>
                          </a:solidFill>
                          <a:effectLst/>
                          <a:latin typeface="+mn-lt"/>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tx2">
                              <a:lumMod val="90000"/>
                              <a:lumOff val="10000"/>
                            </a:schemeClr>
                          </a:solidFill>
                          <a:effectLst/>
                          <a:latin typeface="+mn-lt"/>
                          <a:ea typeface="+mn-ea"/>
                          <a:cs typeface="+mn-cs"/>
                        </a:rPr>
                        <a:t>Target Forecast Accuracy</a:t>
                      </a:r>
                    </a:p>
                    <a:p>
                      <a:endParaRPr lang="en-US" sz="1300" dirty="0"/>
                    </a:p>
                  </a:txBody>
                  <a:tcPr marL="67272" marR="67272" marT="33636" marB="33636">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graphicFrame>
        <p:nvGraphicFramePr>
          <p:cNvPr id="10" name="Table 9">
            <a:extLst>
              <a:ext uri="{FF2B5EF4-FFF2-40B4-BE49-F238E27FC236}">
                <a16:creationId xmlns:a16="http://schemas.microsoft.com/office/drawing/2014/main" id="{768D0A72-5EC8-841D-FC32-137D66EDD648}"/>
              </a:ext>
            </a:extLst>
          </p:cNvPr>
          <p:cNvGraphicFramePr>
            <a:graphicFrameLocks noGrp="1"/>
          </p:cNvGraphicFramePr>
          <p:nvPr>
            <p:extLst>
              <p:ext uri="{D42A27DB-BD31-4B8C-83A1-F6EECF244321}">
                <p14:modId xmlns:p14="http://schemas.microsoft.com/office/powerpoint/2010/main" val="2267549615"/>
              </p:ext>
            </p:extLst>
          </p:nvPr>
        </p:nvGraphicFramePr>
        <p:xfrm>
          <a:off x="2453872" y="1217132"/>
          <a:ext cx="1777602" cy="1114718"/>
        </p:xfrm>
        <a:graphic>
          <a:graphicData uri="http://schemas.openxmlformats.org/drawingml/2006/table">
            <a:tbl>
              <a:tblPr firstRow="1" bandRow="1">
                <a:tableStyleId>{5C22544A-7EE6-4342-B048-85BDC9FD1C3A}</a:tableStyleId>
              </a:tblPr>
              <a:tblGrid>
                <a:gridCol w="1777602">
                  <a:extLst>
                    <a:ext uri="{9D8B030D-6E8A-4147-A177-3AD203B41FA5}">
                      <a16:colId xmlns:a16="http://schemas.microsoft.com/office/drawing/2014/main" val="1008331313"/>
                    </a:ext>
                  </a:extLst>
                </a:gridCol>
              </a:tblGrid>
              <a:tr h="11147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rgbClr val="C00000"/>
                          </a:solidFill>
                          <a:effectLst/>
                          <a:latin typeface="+mn-lt"/>
                          <a:ea typeface="+mn-ea"/>
                          <a:cs typeface="+mn-cs"/>
                        </a:rPr>
                        <a:t>40%</a:t>
                      </a:r>
                    </a:p>
                    <a:p>
                      <a:pPr algn="ctr"/>
                      <a:r>
                        <a:rPr lang="en-US" sz="1300" b="0" i="0" kern="1200" dirty="0">
                          <a:solidFill>
                            <a:schemeClr val="tx2">
                              <a:lumMod val="90000"/>
                              <a:lumOff val="10000"/>
                            </a:schemeClr>
                          </a:solidFill>
                          <a:effectLst/>
                          <a:latin typeface="+mn-lt"/>
                          <a:ea typeface="+mn-ea"/>
                          <a:cs typeface="+mn-cs"/>
                        </a:rPr>
                        <a:t>Food Waste Reduction</a:t>
                      </a:r>
                    </a:p>
                  </a:txBody>
                  <a:tcPr marL="67272" marR="67272" marT="33636" marB="33636">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graphicFrame>
        <p:nvGraphicFramePr>
          <p:cNvPr id="11" name="Table 10">
            <a:extLst>
              <a:ext uri="{FF2B5EF4-FFF2-40B4-BE49-F238E27FC236}">
                <a16:creationId xmlns:a16="http://schemas.microsoft.com/office/drawing/2014/main" id="{AD2E34EF-688F-3040-3816-0538D874CE2E}"/>
              </a:ext>
            </a:extLst>
          </p:cNvPr>
          <p:cNvGraphicFramePr>
            <a:graphicFrameLocks noGrp="1"/>
          </p:cNvGraphicFramePr>
          <p:nvPr>
            <p:extLst>
              <p:ext uri="{D42A27DB-BD31-4B8C-83A1-F6EECF244321}">
                <p14:modId xmlns:p14="http://schemas.microsoft.com/office/powerpoint/2010/main" val="113183965"/>
              </p:ext>
            </p:extLst>
          </p:nvPr>
        </p:nvGraphicFramePr>
        <p:xfrm>
          <a:off x="4269570" y="1217132"/>
          <a:ext cx="1777602" cy="1195032"/>
        </p:xfrm>
        <a:graphic>
          <a:graphicData uri="http://schemas.openxmlformats.org/drawingml/2006/table">
            <a:tbl>
              <a:tblPr firstRow="1" bandRow="1">
                <a:tableStyleId>{5C22544A-7EE6-4342-B048-85BDC9FD1C3A}</a:tableStyleId>
              </a:tblPr>
              <a:tblGrid>
                <a:gridCol w="1777602">
                  <a:extLst>
                    <a:ext uri="{9D8B030D-6E8A-4147-A177-3AD203B41FA5}">
                      <a16:colId xmlns:a16="http://schemas.microsoft.com/office/drawing/2014/main" val="1008331313"/>
                    </a:ext>
                  </a:extLst>
                </a:gridCol>
              </a:tblGrid>
              <a:tr h="11147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rgbClr val="C00000"/>
                          </a:solidFill>
                          <a:effectLst/>
                          <a:latin typeface="+mn-lt"/>
                          <a:ea typeface="+mn-ea"/>
                          <a:cs typeface="+mn-cs"/>
                        </a:rPr>
                        <a:t>50%</a:t>
                      </a:r>
                    </a:p>
                    <a:p>
                      <a:pPr algn="ctr"/>
                      <a:r>
                        <a:rPr lang="en-US" sz="1300" b="0" i="0" kern="1200" dirty="0">
                          <a:solidFill>
                            <a:schemeClr val="tx2">
                              <a:lumMod val="90000"/>
                              <a:lumOff val="10000"/>
                            </a:schemeClr>
                          </a:solidFill>
                          <a:effectLst/>
                          <a:latin typeface="+mn-lt"/>
                          <a:ea typeface="+mn-ea"/>
                          <a:cs typeface="+mn-cs"/>
                        </a:rPr>
                        <a:t>Stock-out Reduction</a:t>
                      </a:r>
                    </a:p>
                    <a:p>
                      <a:endParaRPr lang="en-US" sz="1300" dirty="0"/>
                    </a:p>
                  </a:txBody>
                  <a:tcPr marL="67272" marR="67272" marT="33636" marB="33636">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graphicFrame>
        <p:nvGraphicFramePr>
          <p:cNvPr id="12" name="Table 11">
            <a:extLst>
              <a:ext uri="{FF2B5EF4-FFF2-40B4-BE49-F238E27FC236}">
                <a16:creationId xmlns:a16="http://schemas.microsoft.com/office/drawing/2014/main" id="{395D09BD-8BE7-F860-AAE7-F2550A14A92E}"/>
              </a:ext>
            </a:extLst>
          </p:cNvPr>
          <p:cNvGraphicFramePr>
            <a:graphicFrameLocks noGrp="1"/>
          </p:cNvGraphicFramePr>
          <p:nvPr>
            <p:extLst>
              <p:ext uri="{D42A27DB-BD31-4B8C-83A1-F6EECF244321}">
                <p14:modId xmlns:p14="http://schemas.microsoft.com/office/powerpoint/2010/main" val="3231043762"/>
              </p:ext>
            </p:extLst>
          </p:nvPr>
        </p:nvGraphicFramePr>
        <p:xfrm>
          <a:off x="6085268" y="1217131"/>
          <a:ext cx="1777602" cy="1435127"/>
        </p:xfrm>
        <a:graphic>
          <a:graphicData uri="http://schemas.openxmlformats.org/drawingml/2006/table">
            <a:tbl>
              <a:tblPr firstRow="1" bandRow="1">
                <a:tableStyleId>{5C22544A-7EE6-4342-B048-85BDC9FD1C3A}</a:tableStyleId>
              </a:tblPr>
              <a:tblGrid>
                <a:gridCol w="1777602">
                  <a:extLst>
                    <a:ext uri="{9D8B030D-6E8A-4147-A177-3AD203B41FA5}">
                      <a16:colId xmlns:a16="http://schemas.microsoft.com/office/drawing/2014/main" val="1008331313"/>
                    </a:ext>
                  </a:extLst>
                </a:gridCol>
              </a:tblGrid>
              <a:tr h="1435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kern="1200" dirty="0">
                          <a:solidFill>
                            <a:srgbClr val="C00000"/>
                          </a:solidFill>
                          <a:effectLst/>
                          <a:latin typeface="+mn-lt"/>
                          <a:ea typeface="+mn-ea"/>
                          <a:cs typeface="+mn-cs"/>
                        </a:rPr>
                        <a:t>8hrs</a:t>
                      </a:r>
                    </a:p>
                    <a:p>
                      <a:pPr algn="ctr"/>
                      <a:r>
                        <a:rPr lang="en-US" sz="1300" b="0" i="0" kern="1200" dirty="0">
                          <a:solidFill>
                            <a:schemeClr val="tx2">
                              <a:lumMod val="90000"/>
                              <a:lumOff val="10000"/>
                            </a:schemeClr>
                          </a:solidFill>
                          <a:effectLst/>
                          <a:latin typeface="+mn-lt"/>
                          <a:ea typeface="+mn-ea"/>
                          <a:cs typeface="+mn-cs"/>
                        </a:rPr>
                        <a:t>Weekly Time Savings</a:t>
                      </a:r>
                    </a:p>
                    <a:p>
                      <a:endParaRPr lang="en-US" sz="1300" dirty="0"/>
                    </a:p>
                  </a:txBody>
                  <a:tcPr marL="67272" marR="67272" marT="33636" marB="33636">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432357"/>
                  </a:ext>
                </a:extLst>
              </a:tr>
            </a:tbl>
          </a:graphicData>
        </a:graphic>
      </p:graphicFrame>
      <p:sp>
        <p:nvSpPr>
          <p:cNvPr id="17" name="TextBox 16">
            <a:extLst>
              <a:ext uri="{FF2B5EF4-FFF2-40B4-BE49-F238E27FC236}">
                <a16:creationId xmlns:a16="http://schemas.microsoft.com/office/drawing/2014/main" id="{25692DDC-09DD-2F13-7E27-BFEDF39077DD}"/>
              </a:ext>
            </a:extLst>
          </p:cNvPr>
          <p:cNvSpPr txBox="1"/>
          <p:nvPr/>
        </p:nvSpPr>
        <p:spPr>
          <a:xfrm>
            <a:off x="6129336" y="2459973"/>
            <a:ext cx="10982324" cy="369332"/>
          </a:xfrm>
          <a:prstGeom prst="rect">
            <a:avLst/>
          </a:prstGeom>
          <a:noFill/>
        </p:spPr>
        <p:txBody>
          <a:bodyPr wrap="square" rtlCol="0">
            <a:spAutoFit/>
          </a:bodyPr>
          <a:lstStyle/>
          <a:p>
            <a:r>
              <a:rPr lang="en-US" b="1" dirty="0">
                <a:solidFill>
                  <a:schemeClr val="tx2">
                    <a:lumMod val="75000"/>
                    <a:lumOff val="25000"/>
                  </a:schemeClr>
                </a:solidFill>
                <a:latin typeface="Poppins" panose="00000500000000000000" pitchFamily="2" charset="0"/>
                <a:cs typeface="Poppins" panose="00000500000000000000" pitchFamily="2" charset="0"/>
              </a:rPr>
              <a:t>Ethical Clearance &amp; Privacy</a:t>
            </a:r>
          </a:p>
        </p:txBody>
      </p:sp>
      <p:graphicFrame>
        <p:nvGraphicFramePr>
          <p:cNvPr id="18" name="Table 17">
            <a:extLst>
              <a:ext uri="{FF2B5EF4-FFF2-40B4-BE49-F238E27FC236}">
                <a16:creationId xmlns:a16="http://schemas.microsoft.com/office/drawing/2014/main" id="{F3D67B16-9EE7-43A8-FA9C-B2A949AE007C}"/>
              </a:ext>
            </a:extLst>
          </p:cNvPr>
          <p:cNvGraphicFramePr>
            <a:graphicFrameLocks noGrp="1"/>
          </p:cNvGraphicFramePr>
          <p:nvPr>
            <p:extLst>
              <p:ext uri="{D42A27DB-BD31-4B8C-83A1-F6EECF244321}">
                <p14:modId xmlns:p14="http://schemas.microsoft.com/office/powerpoint/2010/main" val="3960559980"/>
              </p:ext>
            </p:extLst>
          </p:nvPr>
        </p:nvGraphicFramePr>
        <p:xfrm>
          <a:off x="612095" y="4721589"/>
          <a:ext cx="10982324" cy="1437640"/>
        </p:xfrm>
        <a:graphic>
          <a:graphicData uri="http://schemas.openxmlformats.org/drawingml/2006/table">
            <a:tbl>
              <a:tblPr firstRow="1" bandRow="1">
                <a:tableStyleId>{5C22544A-7EE6-4342-B048-85BDC9FD1C3A}</a:tableStyleId>
              </a:tblPr>
              <a:tblGrid>
                <a:gridCol w="5491162">
                  <a:extLst>
                    <a:ext uri="{9D8B030D-6E8A-4147-A177-3AD203B41FA5}">
                      <a16:colId xmlns:a16="http://schemas.microsoft.com/office/drawing/2014/main" val="3175079626"/>
                    </a:ext>
                  </a:extLst>
                </a:gridCol>
                <a:gridCol w="5491162">
                  <a:extLst>
                    <a:ext uri="{9D8B030D-6E8A-4147-A177-3AD203B41FA5}">
                      <a16:colId xmlns:a16="http://schemas.microsoft.com/office/drawing/2014/main" val="1961859025"/>
                    </a:ext>
                  </a:extLst>
                </a:gridCol>
              </a:tblGrid>
              <a:tr h="370840">
                <a:tc>
                  <a:txBody>
                    <a:bodyPr/>
                    <a:lstStyle/>
                    <a:p>
                      <a:pPr algn="l"/>
                      <a:r>
                        <a:rPr lang="en-US" sz="1600" b="1" dirty="0">
                          <a:solidFill>
                            <a:srgbClr val="3A3A3A"/>
                          </a:solidFill>
                        </a:rPr>
                        <a:t>Data Sources &amp; Partnerships: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800" b="1" i="0" kern="1200" dirty="0">
                          <a:solidFill>
                            <a:srgbClr val="3A3A3A"/>
                          </a:solidFill>
                          <a:effectLst/>
                          <a:latin typeface="+mn-lt"/>
                          <a:ea typeface="+mn-ea"/>
                          <a:cs typeface="+mn-cs"/>
                        </a:rPr>
                        <a:t>Data Security Measures:</a:t>
                      </a:r>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3057012"/>
                  </a:ext>
                </a:extLst>
              </a:tr>
              <a:tr h="238067">
                <a:tc>
                  <a:txBody>
                    <a:bodyPr/>
                    <a:lstStyle/>
                    <a:p>
                      <a:pPr marL="285750" indent="-285750">
                        <a:buFont typeface="Arial" panose="020B0604020202020204" pitchFamily="34" charset="0"/>
                        <a:buChar char="•"/>
                      </a:pPr>
                      <a:r>
                        <a:rPr lang="en-US" sz="1600" dirty="0"/>
                        <a:t>Primary: 15 partner restaurants </a:t>
                      </a:r>
                      <a:r>
                        <a:rPr lang="en-US" sz="1600" dirty="0">
                          <a:solidFill>
                            <a:srgbClr val="3A3A3A"/>
                          </a:solidFill>
                        </a:rPr>
                        <a:t>across</a:t>
                      </a:r>
                      <a:r>
                        <a:rPr lang="en-US" sz="1600" dirty="0"/>
                        <a:t> 3 provinces</a:t>
                      </a:r>
                    </a:p>
                    <a:p>
                      <a:pPr marL="285750" indent="-285750">
                        <a:buFont typeface="Arial" panose="020B0604020202020204" pitchFamily="34" charset="0"/>
                        <a:buChar char="•"/>
                      </a:pPr>
                      <a:r>
                        <a:rPr lang="en-US" sz="1600" dirty="0"/>
                        <a:t>Secondary: Weather data (Department of Meteorology)</a:t>
                      </a:r>
                    </a:p>
                    <a:p>
                      <a:pPr marL="285750" indent="-285750">
                        <a:buFont typeface="Arial" panose="020B0604020202020204" pitchFamily="34" charset="0"/>
                        <a:buChar char="•"/>
                      </a:pPr>
                      <a:r>
                        <a:rPr lang="en-US" sz="1600" dirty="0"/>
                        <a:t>Contextual: Cultural events calendar, market price feeds</a:t>
                      </a:r>
                    </a:p>
                    <a:p>
                      <a:pPr marL="285750" indent="-285750">
                        <a:buFont typeface="Arial" panose="020B0604020202020204" pitchFamily="34" charset="0"/>
                        <a:buChar char="•"/>
                      </a:pPr>
                      <a:r>
                        <a:rPr lang="en-US" sz="1600" dirty="0"/>
                        <a:t>Validation: 50 restaurant survey + 12 in-depth interviews</a:t>
                      </a: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en-US" sz="1600" dirty="0"/>
                        <a:t>End-to-end encryption for all communications</a:t>
                      </a:r>
                    </a:p>
                    <a:p>
                      <a:pPr marL="285750" indent="-285750">
                        <a:buFont typeface="Arial" panose="020B0604020202020204" pitchFamily="34" charset="0"/>
                        <a:buChar char="•"/>
                      </a:pPr>
                      <a:r>
                        <a:rPr lang="en-US" sz="1600" dirty="0"/>
                        <a:t>Local data storage with regular backups</a:t>
                      </a:r>
                    </a:p>
                    <a:p>
                      <a:pPr marL="285750" indent="-285750">
                        <a:buFont typeface="Arial" panose="020B0604020202020204" pitchFamily="34" charset="0"/>
                        <a:buChar char="•"/>
                      </a:pPr>
                      <a:r>
                        <a:rPr lang="en-US" sz="1600" dirty="0"/>
                        <a:t>Role-based access control (RBAC)</a:t>
                      </a:r>
                    </a:p>
                    <a:p>
                      <a:pPr marL="285750" indent="-285750">
                        <a:buFont typeface="Arial" panose="020B0604020202020204" pitchFamily="34" charset="0"/>
                        <a:buChar char="•"/>
                      </a:pPr>
                      <a:r>
                        <a:rPr lang="en-US" sz="1600" dirty="0"/>
                        <a:t>Audit trails for all data operations</a:t>
                      </a:r>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4440505"/>
                  </a:ext>
                </a:extLst>
              </a:tr>
            </a:tbl>
          </a:graphicData>
        </a:graphic>
      </p:graphicFrame>
      <p:sp>
        <p:nvSpPr>
          <p:cNvPr id="19" name="TextBox 18">
            <a:extLst>
              <a:ext uri="{FF2B5EF4-FFF2-40B4-BE49-F238E27FC236}">
                <a16:creationId xmlns:a16="http://schemas.microsoft.com/office/drawing/2014/main" id="{F6716839-14E6-EDB5-904A-F4432DFE2A20}"/>
              </a:ext>
            </a:extLst>
          </p:cNvPr>
          <p:cNvSpPr txBox="1"/>
          <p:nvPr/>
        </p:nvSpPr>
        <p:spPr>
          <a:xfrm>
            <a:off x="7900968" y="1285409"/>
            <a:ext cx="3652858" cy="1046440"/>
          </a:xfrm>
          <a:prstGeom prst="rect">
            <a:avLst/>
          </a:prstGeom>
          <a:noFill/>
        </p:spPr>
        <p:txBody>
          <a:bodyPr wrap="square" rtlCol="0">
            <a:spAutoFit/>
          </a:bodyPr>
          <a:lstStyle/>
          <a:p>
            <a:r>
              <a:rPr lang="en-US" sz="1400" b="1" dirty="0"/>
              <a:t>Validation Methods:</a:t>
            </a:r>
            <a:endParaRPr lang="en-US" sz="1400" dirty="0"/>
          </a:p>
          <a:p>
            <a:pPr marL="171450" indent="-171450">
              <a:buFont typeface="Arial" panose="020B0604020202020204" pitchFamily="34" charset="0"/>
              <a:buChar char="•"/>
            </a:pPr>
            <a:r>
              <a:rPr lang="en-US" sz="1200" dirty="0"/>
              <a:t>A/B Testing with 10 pilot restaurants over 8 weeks</a:t>
            </a:r>
          </a:p>
          <a:p>
            <a:pPr marL="171450" indent="-171450">
              <a:buFont typeface="Arial" panose="020B0604020202020204" pitchFamily="34" charset="0"/>
              <a:buChar char="•"/>
            </a:pPr>
            <a:r>
              <a:rPr lang="en-US" sz="1200" dirty="0"/>
              <a:t>Cross-validation using walk-forward analysis</a:t>
            </a:r>
          </a:p>
          <a:p>
            <a:pPr marL="171450" indent="-171450">
              <a:buFont typeface="Arial" panose="020B0604020202020204" pitchFamily="34" charset="0"/>
              <a:buChar char="•"/>
            </a:pPr>
            <a:r>
              <a:rPr lang="en-US" sz="1200" dirty="0"/>
              <a:t>Comparison against fixed reorder point methods</a:t>
            </a:r>
          </a:p>
          <a:p>
            <a:pPr marL="171450" indent="-171450">
              <a:buFont typeface="Arial" panose="020B0604020202020204" pitchFamily="34" charset="0"/>
              <a:buChar char="•"/>
            </a:pPr>
            <a:r>
              <a:rPr lang="en-US" sz="1200" dirty="0"/>
              <a:t>Statistical significance testing (p &lt; 0.05)</a:t>
            </a:r>
          </a:p>
        </p:txBody>
      </p:sp>
    </p:spTree>
    <p:extLst>
      <p:ext uri="{BB962C8B-B14F-4D97-AF65-F5344CB8AC3E}">
        <p14:creationId xmlns:p14="http://schemas.microsoft.com/office/powerpoint/2010/main" val="78732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5C4DBEDC-8A83-9CBB-540B-960E2ADF6B72}"/>
              </a:ext>
            </a:extLst>
          </p:cNvPr>
          <p:cNvSpPr>
            <a:spLocks noGrp="1"/>
          </p:cNvSpPr>
          <p:nvPr>
            <p:ph idx="1"/>
          </p:nvPr>
        </p:nvSpPr>
        <p:spPr>
          <a:xfrm>
            <a:off x="604838" y="968175"/>
            <a:ext cx="3410982" cy="365125"/>
          </a:xfrm>
        </p:spPr>
        <p:txBody>
          <a:bodyPr>
            <a:normAutofit lnSpcReduction="10000"/>
          </a:bodyPr>
          <a:lstStyle/>
          <a:p>
            <a:pPr marL="0" indent="0">
              <a:buNone/>
            </a:pPr>
            <a:r>
              <a:rPr lang="en-US" sz="2000" b="1" dirty="0">
                <a:solidFill>
                  <a:schemeClr val="tx2">
                    <a:lumMod val="75000"/>
                    <a:lumOff val="25000"/>
                  </a:schemeClr>
                </a:solidFill>
              </a:rPr>
              <a:t>System Architecture Overview</a:t>
            </a:r>
          </a:p>
        </p:txBody>
      </p:sp>
      <p:sp>
        <p:nvSpPr>
          <p:cNvPr id="17" name="Date Placeholder 3">
            <a:extLst>
              <a:ext uri="{FF2B5EF4-FFF2-40B4-BE49-F238E27FC236}">
                <a16:creationId xmlns:a16="http://schemas.microsoft.com/office/drawing/2014/main" id="{377111A4-3FE6-7073-1E57-77F14E05B8DD}"/>
              </a:ext>
            </a:extLst>
          </p:cNvPr>
          <p:cNvSpPr>
            <a:spLocks noGrp="1"/>
          </p:cNvSpPr>
          <p:nvPr>
            <p:ph type="dt" sz="half" idx="10"/>
          </p:nvPr>
        </p:nvSpPr>
        <p:spPr>
          <a:xfrm>
            <a:off x="9799320" y="6356350"/>
            <a:ext cx="2743200" cy="365125"/>
          </a:xfrm>
        </p:spPr>
        <p:txBody>
          <a:bodyPr/>
          <a:lstStyle/>
          <a:p>
            <a:r>
              <a:rPr lang="en-US"/>
              <a:t>9/5/2025</a:t>
            </a:r>
          </a:p>
        </p:txBody>
      </p:sp>
      <p:sp>
        <p:nvSpPr>
          <p:cNvPr id="18" name="Footer Placeholder 4">
            <a:extLst>
              <a:ext uri="{FF2B5EF4-FFF2-40B4-BE49-F238E27FC236}">
                <a16:creationId xmlns:a16="http://schemas.microsoft.com/office/drawing/2014/main" id="{9BA63A01-6F20-0396-23B9-FD09A5FDDA70}"/>
              </a:ext>
            </a:extLst>
          </p:cNvPr>
          <p:cNvSpPr>
            <a:spLocks noGrp="1"/>
          </p:cNvSpPr>
          <p:nvPr>
            <p:ph type="ftr" sz="quarter" idx="11"/>
          </p:nvPr>
        </p:nvSpPr>
        <p:spPr>
          <a:xfrm>
            <a:off x="3363893" y="6356350"/>
            <a:ext cx="4114800" cy="365125"/>
          </a:xfrm>
        </p:spPr>
        <p:txBody>
          <a:bodyPr anchor="ctr"/>
          <a:lstStyle/>
          <a:p>
            <a:r>
              <a:rPr lang="en-US" sz="1400" dirty="0"/>
              <a:t>IT22642950   |   Jayathunga A.G.I.A</a:t>
            </a:r>
            <a:r>
              <a:rPr lang="en-US" sz="1400" b="1" dirty="0"/>
              <a:t>   </a:t>
            </a:r>
            <a:r>
              <a:rPr lang="en-US" sz="1400" dirty="0"/>
              <a:t>|   25_26J_393</a:t>
            </a:r>
          </a:p>
        </p:txBody>
      </p:sp>
      <p:sp>
        <p:nvSpPr>
          <p:cNvPr id="19" name="Slide Number Placeholder 5">
            <a:extLst>
              <a:ext uri="{FF2B5EF4-FFF2-40B4-BE49-F238E27FC236}">
                <a16:creationId xmlns:a16="http://schemas.microsoft.com/office/drawing/2014/main" id="{E7FC1EAD-D6FB-DC98-31E7-0F4504932A62}"/>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17</a:t>
            </a:fld>
            <a:endParaRPr lang="en-US"/>
          </a:p>
        </p:txBody>
      </p:sp>
      <p:sp>
        <p:nvSpPr>
          <p:cNvPr id="20" name="Title 1">
            <a:extLst>
              <a:ext uri="{FF2B5EF4-FFF2-40B4-BE49-F238E27FC236}">
                <a16:creationId xmlns:a16="http://schemas.microsoft.com/office/drawing/2014/main" id="{961C3116-AB46-8645-5D97-1A3114640843}"/>
              </a:ext>
            </a:extLst>
          </p:cNvPr>
          <p:cNvSpPr txBox="1">
            <a:spLocks/>
          </p:cNvSpPr>
          <p:nvPr/>
        </p:nvSpPr>
        <p:spPr>
          <a:xfrm>
            <a:off x="1524000" y="133350"/>
            <a:ext cx="9144000" cy="8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solidFill>
                  <a:srgbClr val="3A3A3A"/>
                </a:solidFill>
              </a:rPr>
              <a:t>AI-supported</a:t>
            </a:r>
            <a:r>
              <a:rPr lang="en-US" sz="2800" b="1" dirty="0"/>
              <a:t> inventory and reorder management system</a:t>
            </a:r>
          </a:p>
          <a:p>
            <a:pPr algn="ctr"/>
            <a:r>
              <a:rPr lang="en-US" sz="1800" u="sng" dirty="0">
                <a:solidFill>
                  <a:srgbClr val="FF0000"/>
                </a:solidFill>
              </a:rPr>
              <a:t>System Implementation &amp; Real-World Application Architecture Overview &amp; Practical Usage</a:t>
            </a:r>
            <a:endParaRPr lang="en-US" sz="2400" b="1" u="sng" dirty="0">
              <a:solidFill>
                <a:srgbClr val="FF0000"/>
              </a:solidFill>
            </a:endParaRPr>
          </a:p>
        </p:txBody>
      </p:sp>
      <p:pic>
        <p:nvPicPr>
          <p:cNvPr id="24" name="Picture 23" descr="A screenshot of a diagram&#10;&#10;AI-generated content may be incorrect.">
            <a:extLst>
              <a:ext uri="{FF2B5EF4-FFF2-40B4-BE49-F238E27FC236}">
                <a16:creationId xmlns:a16="http://schemas.microsoft.com/office/drawing/2014/main" id="{8867B02E-E7F4-9559-44BC-119A82123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5" y="1150738"/>
            <a:ext cx="6892860" cy="5378639"/>
          </a:xfrm>
          <a:prstGeom prst="rect">
            <a:avLst/>
          </a:prstGeom>
        </p:spPr>
      </p:pic>
    </p:spTree>
    <p:extLst>
      <p:ext uri="{BB962C8B-B14F-4D97-AF65-F5344CB8AC3E}">
        <p14:creationId xmlns:p14="http://schemas.microsoft.com/office/powerpoint/2010/main" val="424992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E5825-4A24-8DBF-B7BB-FC29515E4CD4}"/>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F39DC0BE-BCBA-1CF5-7C72-6C9128725213}"/>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F5EC922F-8C75-BF40-0D89-A25223F6EE5A}"/>
              </a:ext>
            </a:extLst>
          </p:cNvPr>
          <p:cNvSpPr>
            <a:spLocks noGrp="1"/>
          </p:cNvSpPr>
          <p:nvPr>
            <p:ph type="ftr" sz="quarter" idx="11"/>
          </p:nvPr>
        </p:nvSpPr>
        <p:spPr/>
        <p:txBody>
          <a:bodyPr anchor="ctr"/>
          <a:lstStyle/>
          <a:p>
            <a:r>
              <a:rPr lang="en-US" sz="1400" dirty="0"/>
              <a:t>IT22642950   |   Jayathunga A.G.I.A</a:t>
            </a:r>
            <a:r>
              <a:rPr lang="en-US" sz="1400" b="1" dirty="0"/>
              <a:t>   </a:t>
            </a:r>
            <a:r>
              <a:rPr lang="en-US" sz="1400" dirty="0"/>
              <a:t>|   25_26J_393</a:t>
            </a:r>
          </a:p>
        </p:txBody>
      </p:sp>
      <p:sp>
        <p:nvSpPr>
          <p:cNvPr id="6" name="Slide Number Placeholder 5">
            <a:extLst>
              <a:ext uri="{FF2B5EF4-FFF2-40B4-BE49-F238E27FC236}">
                <a16:creationId xmlns:a16="http://schemas.microsoft.com/office/drawing/2014/main" id="{C0BD1303-52AF-A085-58C4-B524C4A9A951}"/>
              </a:ext>
            </a:extLst>
          </p:cNvPr>
          <p:cNvSpPr>
            <a:spLocks noGrp="1"/>
          </p:cNvSpPr>
          <p:nvPr>
            <p:ph type="sldNum" sz="quarter" idx="12"/>
          </p:nvPr>
        </p:nvSpPr>
        <p:spPr/>
        <p:txBody>
          <a:bodyPr/>
          <a:lstStyle/>
          <a:p>
            <a:fld id="{9B4A378B-29F7-4FA7-A452-40E38F6CA186}" type="slidenum">
              <a:rPr lang="en-US" smtClean="0"/>
              <a:t>18</a:t>
            </a:fld>
            <a:endParaRPr lang="en-US"/>
          </a:p>
        </p:txBody>
      </p:sp>
      <p:sp>
        <p:nvSpPr>
          <p:cNvPr id="7" name="Title 1">
            <a:extLst>
              <a:ext uri="{FF2B5EF4-FFF2-40B4-BE49-F238E27FC236}">
                <a16:creationId xmlns:a16="http://schemas.microsoft.com/office/drawing/2014/main" id="{430A4081-CD94-7E99-2A8E-C80221FB51C8}"/>
              </a:ext>
            </a:extLst>
          </p:cNvPr>
          <p:cNvSpPr txBox="1">
            <a:spLocks/>
          </p:cNvSpPr>
          <p:nvPr/>
        </p:nvSpPr>
        <p:spPr>
          <a:xfrm>
            <a:off x="1524000" y="133350"/>
            <a:ext cx="9144000" cy="8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solidFill>
                  <a:srgbClr val="3A3A3A"/>
                </a:solidFill>
              </a:rPr>
              <a:t>AI-supported</a:t>
            </a:r>
            <a:r>
              <a:rPr lang="en-US" sz="2800" b="1" dirty="0"/>
              <a:t> inventory and reorder management system</a:t>
            </a:r>
          </a:p>
          <a:p>
            <a:pPr algn="ctr"/>
            <a:r>
              <a:rPr lang="en-US" sz="1800" u="sng" dirty="0">
                <a:solidFill>
                  <a:srgbClr val="FF0000"/>
                </a:solidFill>
              </a:rPr>
              <a:t>System Implementation &amp; Real-World Application Architecture Overview &amp; Practical Usage</a:t>
            </a:r>
            <a:endParaRPr lang="en-US" sz="2400" b="1" u="sng" dirty="0">
              <a:solidFill>
                <a:srgbClr val="FF0000"/>
              </a:solidFill>
            </a:endParaRPr>
          </a:p>
        </p:txBody>
      </p:sp>
      <p:sp>
        <p:nvSpPr>
          <p:cNvPr id="14" name="TextBox 13">
            <a:extLst>
              <a:ext uri="{FF2B5EF4-FFF2-40B4-BE49-F238E27FC236}">
                <a16:creationId xmlns:a16="http://schemas.microsoft.com/office/drawing/2014/main" id="{9FD19C14-E157-08F3-A054-EF9547752989}"/>
              </a:ext>
            </a:extLst>
          </p:cNvPr>
          <p:cNvSpPr txBox="1"/>
          <p:nvPr/>
        </p:nvSpPr>
        <p:spPr>
          <a:xfrm>
            <a:off x="604838" y="3114721"/>
            <a:ext cx="10982324" cy="1969770"/>
          </a:xfrm>
          <a:prstGeom prst="rect">
            <a:avLst/>
          </a:prstGeom>
          <a:noFill/>
        </p:spPr>
        <p:txBody>
          <a:bodyPr wrap="square" rtlCol="0">
            <a:spAutoFit/>
          </a:bodyPr>
          <a:lstStyle/>
          <a:p>
            <a:r>
              <a:rPr lang="en-US" sz="2000" b="1" dirty="0">
                <a:solidFill>
                  <a:schemeClr val="tx2">
                    <a:lumMod val="75000"/>
                    <a:lumOff val="25000"/>
                  </a:schemeClr>
                </a:solidFill>
              </a:rPr>
              <a:t>Real-World Usage Scenario</a:t>
            </a:r>
          </a:p>
          <a:p>
            <a:r>
              <a:rPr lang="en-US" sz="1600" b="1" dirty="0">
                <a:solidFill>
                  <a:srgbClr val="3A3A3A"/>
                </a:solidFill>
              </a:rPr>
              <a:t>     Daily Operation Flow:</a:t>
            </a:r>
          </a:p>
          <a:p>
            <a:pPr marL="285750" indent="-285750">
              <a:buFont typeface="Arial" panose="020B0604020202020204" pitchFamily="34" charset="0"/>
              <a:buChar char="•"/>
            </a:pPr>
            <a:r>
              <a:rPr lang="en-US" sz="1400" b="1" dirty="0"/>
              <a:t>Morning (8:00 AM): </a:t>
            </a:r>
            <a:r>
              <a:rPr lang="en-US" sz="1400" dirty="0"/>
              <a:t>System analyzes overnight sales data + weather forecast</a:t>
            </a:r>
          </a:p>
          <a:p>
            <a:pPr marL="285750" indent="-285750">
              <a:buFont typeface="Arial" panose="020B0604020202020204" pitchFamily="34" charset="0"/>
              <a:buChar char="•"/>
            </a:pPr>
            <a:r>
              <a:rPr lang="en-US" sz="1400" b="1" dirty="0"/>
              <a:t>Morning (8:30 AM): </a:t>
            </a:r>
            <a:r>
              <a:rPr lang="en-US" sz="1400" dirty="0"/>
              <a:t>AI generates reorder recommendations via WhatsApp</a:t>
            </a:r>
          </a:p>
          <a:p>
            <a:pPr marL="285750" indent="-285750">
              <a:buFont typeface="Arial" panose="020B0604020202020204" pitchFamily="34" charset="0"/>
              <a:buChar char="•"/>
            </a:pPr>
            <a:r>
              <a:rPr lang="en-US" sz="1400" b="1" dirty="0"/>
              <a:t>Owner Review (9:00 AM): </a:t>
            </a:r>
            <a:r>
              <a:rPr lang="en-US" sz="1400" dirty="0"/>
              <a:t>Restaurant owner approves/modifies suggestions</a:t>
            </a:r>
          </a:p>
          <a:p>
            <a:pPr marL="285750" indent="-285750">
              <a:buFont typeface="Arial" panose="020B0604020202020204" pitchFamily="34" charset="0"/>
              <a:buChar char="•"/>
            </a:pPr>
            <a:r>
              <a:rPr lang="en-US" sz="1400" b="1" dirty="0"/>
              <a:t>Automated Ordering (9:15 AM): </a:t>
            </a:r>
            <a:r>
              <a:rPr lang="en-US" sz="1400" dirty="0"/>
              <a:t>System sends orders to suppliers via SMS</a:t>
            </a:r>
          </a:p>
          <a:p>
            <a:pPr marL="285750" indent="-285750">
              <a:buFont typeface="Arial" panose="020B0604020202020204" pitchFamily="34" charset="0"/>
              <a:buChar char="•"/>
            </a:pPr>
            <a:r>
              <a:rPr lang="en-US" sz="1400" b="1" dirty="0"/>
              <a:t>Delivery Tracking (Throughout day): </a:t>
            </a:r>
            <a:r>
              <a:rPr lang="en-US" sz="1400" dirty="0"/>
              <a:t>Updates inventory levels upon delivery</a:t>
            </a:r>
          </a:p>
          <a:p>
            <a:pPr marL="285750" indent="-285750">
              <a:buFont typeface="Arial" panose="020B0604020202020204" pitchFamily="34" charset="0"/>
              <a:buChar char="•"/>
            </a:pPr>
            <a:r>
              <a:rPr lang="en-US" sz="1400" b="1" dirty="0"/>
              <a:t>Evening Analytics (6:00 PM): </a:t>
            </a:r>
            <a:r>
              <a:rPr lang="en-US" sz="1400" dirty="0"/>
              <a:t>Daily performance report generated</a:t>
            </a:r>
          </a:p>
        </p:txBody>
      </p:sp>
      <p:sp>
        <p:nvSpPr>
          <p:cNvPr id="9" name="TextBox 8">
            <a:extLst>
              <a:ext uri="{FF2B5EF4-FFF2-40B4-BE49-F238E27FC236}">
                <a16:creationId xmlns:a16="http://schemas.microsoft.com/office/drawing/2014/main" id="{7FB898A6-039D-C24B-2D44-5965283C0217}"/>
              </a:ext>
            </a:extLst>
          </p:cNvPr>
          <p:cNvSpPr txBox="1"/>
          <p:nvPr/>
        </p:nvSpPr>
        <p:spPr>
          <a:xfrm>
            <a:off x="602250" y="5027186"/>
            <a:ext cx="10982323" cy="984885"/>
          </a:xfrm>
          <a:prstGeom prst="rect">
            <a:avLst/>
          </a:prstGeom>
          <a:noFill/>
          <a:ln>
            <a:noFill/>
          </a:ln>
        </p:spPr>
        <p:txBody>
          <a:bodyPr wrap="square" rtlCol="0">
            <a:spAutoFit/>
          </a:bodyPr>
          <a:lstStyle/>
          <a:p>
            <a:r>
              <a:rPr lang="en-US" sz="1600" b="1" dirty="0"/>
              <a:t>  User Interaction Methods:</a:t>
            </a:r>
          </a:p>
          <a:p>
            <a:r>
              <a:rPr lang="en-US" sz="1400" b="1" dirty="0"/>
              <a:t>Primary:</a:t>
            </a:r>
            <a:r>
              <a:rPr lang="en-US" sz="1400" dirty="0"/>
              <a:t> WhatsApp Business messages for daily recommendations</a:t>
            </a:r>
          </a:p>
          <a:p>
            <a:r>
              <a:rPr lang="en-US" sz="1400" b="1" dirty="0"/>
              <a:t>Secondary:</a:t>
            </a:r>
            <a:r>
              <a:rPr lang="en-US" sz="1400" dirty="0"/>
              <a:t> SMS alerts for urgent stockouts or delivery updates</a:t>
            </a:r>
          </a:p>
          <a:p>
            <a:r>
              <a:rPr lang="en-US" sz="1400" b="1" dirty="0"/>
              <a:t>Dashboard:</a:t>
            </a:r>
            <a:r>
              <a:rPr lang="en-US" sz="1400" dirty="0"/>
              <a:t> Web interface for detailed analytics and system configuration</a:t>
            </a:r>
          </a:p>
        </p:txBody>
      </p:sp>
      <p:graphicFrame>
        <p:nvGraphicFramePr>
          <p:cNvPr id="2" name="Table 1">
            <a:extLst>
              <a:ext uri="{FF2B5EF4-FFF2-40B4-BE49-F238E27FC236}">
                <a16:creationId xmlns:a16="http://schemas.microsoft.com/office/drawing/2014/main" id="{2B3AFC43-6F1C-E867-D4A9-BA0F262012E6}"/>
              </a:ext>
            </a:extLst>
          </p:cNvPr>
          <p:cNvGraphicFramePr>
            <a:graphicFrameLocks noGrp="1"/>
          </p:cNvGraphicFramePr>
          <p:nvPr>
            <p:extLst>
              <p:ext uri="{D42A27DB-BD31-4B8C-83A1-F6EECF244321}">
                <p14:modId xmlns:p14="http://schemas.microsoft.com/office/powerpoint/2010/main" val="1194092631"/>
              </p:ext>
            </p:extLst>
          </p:nvPr>
        </p:nvGraphicFramePr>
        <p:xfrm>
          <a:off x="602251" y="939463"/>
          <a:ext cx="10982324" cy="2103120"/>
        </p:xfrm>
        <a:graphic>
          <a:graphicData uri="http://schemas.openxmlformats.org/drawingml/2006/table">
            <a:tbl>
              <a:tblPr firstRow="1" bandRow="1">
                <a:tableStyleId>{5C22544A-7EE6-4342-B048-85BDC9FD1C3A}</a:tableStyleId>
              </a:tblPr>
              <a:tblGrid>
                <a:gridCol w="5491162">
                  <a:extLst>
                    <a:ext uri="{9D8B030D-6E8A-4147-A177-3AD203B41FA5}">
                      <a16:colId xmlns:a16="http://schemas.microsoft.com/office/drawing/2014/main" val="1595949307"/>
                    </a:ext>
                  </a:extLst>
                </a:gridCol>
                <a:gridCol w="5491162">
                  <a:extLst>
                    <a:ext uri="{9D8B030D-6E8A-4147-A177-3AD203B41FA5}">
                      <a16:colId xmlns:a16="http://schemas.microsoft.com/office/drawing/2014/main" val="35494478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rgbClr val="3A3A3A"/>
                          </a:solidFill>
                          <a:effectLst/>
                          <a:latin typeface="+mn-lt"/>
                          <a:ea typeface="+mn-ea"/>
                          <a:cs typeface="+mn-cs"/>
                        </a:rPr>
                        <a:t>Core Components</a:t>
                      </a: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800" b="1" i="0" kern="1200" dirty="0">
                          <a:solidFill>
                            <a:srgbClr val="3A3A3A"/>
                          </a:solidFill>
                          <a:effectLst/>
                          <a:latin typeface="+mn-lt"/>
                          <a:ea typeface="+mn-ea"/>
                          <a:cs typeface="+mn-cs"/>
                        </a:rPr>
                        <a:t>Technical Specifications</a:t>
                      </a:r>
                    </a:p>
                    <a:p>
                      <a:pPr algn="ctr"/>
                      <a:endParaRPr lang="en-US" dirty="0">
                        <a:solidFill>
                          <a:srgbClr val="3A3A3A"/>
                        </a:solidFill>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706472"/>
                  </a:ext>
                </a:extLst>
              </a:tr>
              <a:tr h="370840">
                <a:tc>
                  <a:txBody>
                    <a:bodyPr/>
                    <a:lstStyle/>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Web Dashboard (Mobile-responsive)</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SMS/WhatsApp Integration</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AI Prediction Engine</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Supplier Communication Hub</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Analytics &amp; Reporting</a:t>
                      </a: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tc>
                  <a:txBody>
                    <a:bodyPr/>
                    <a:lstStyle/>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Cloud-hosted (AWS/Google Cloud)</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REST API architecture</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PostgreSQL database</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Python/Django backend</a:t>
                      </a:r>
                    </a:p>
                    <a:p>
                      <a:pPr marL="285750" indent="-285750">
                        <a:buFont typeface="Arial" panose="020B0604020202020204" pitchFamily="34" charset="0"/>
                        <a:buChar char="•"/>
                      </a:pPr>
                      <a:r>
                        <a:rPr lang="en-US" sz="1800" b="0" i="0" kern="1200" dirty="0">
                          <a:solidFill>
                            <a:srgbClr val="3A3A3A"/>
                          </a:solidFill>
                          <a:effectLst/>
                          <a:latin typeface="+mn-lt"/>
                          <a:ea typeface="+mn-ea"/>
                          <a:cs typeface="+mn-cs"/>
                        </a:rPr>
                        <a:t>React.js frontend</a:t>
                      </a: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2259748"/>
                  </a:ext>
                </a:extLst>
              </a:tr>
            </a:tbl>
          </a:graphicData>
        </a:graphic>
      </p:graphicFrame>
    </p:spTree>
    <p:extLst>
      <p:ext uri="{BB962C8B-B14F-4D97-AF65-F5344CB8AC3E}">
        <p14:creationId xmlns:p14="http://schemas.microsoft.com/office/powerpoint/2010/main" val="418710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C9D5A6A-624D-1AAE-3A39-68091A541D0C}"/>
              </a:ext>
            </a:extLst>
          </p:cNvPr>
          <p:cNvSpPr>
            <a:spLocks noGrp="1"/>
          </p:cNvSpPr>
          <p:nvPr>
            <p:ph type="dt" sz="half" idx="10"/>
          </p:nvPr>
        </p:nvSpPr>
        <p:spPr>
          <a:xfrm>
            <a:off x="9799320" y="6356350"/>
            <a:ext cx="2743200" cy="365125"/>
          </a:xfrm>
        </p:spPr>
        <p:txBody>
          <a:bodyPr/>
          <a:lstStyle/>
          <a:p>
            <a:r>
              <a:rPr lang="en-US"/>
              <a:t>9/5/2025</a:t>
            </a:r>
          </a:p>
        </p:txBody>
      </p:sp>
      <p:sp>
        <p:nvSpPr>
          <p:cNvPr id="9" name="Footer Placeholder 4">
            <a:extLst>
              <a:ext uri="{FF2B5EF4-FFF2-40B4-BE49-F238E27FC236}">
                <a16:creationId xmlns:a16="http://schemas.microsoft.com/office/drawing/2014/main" id="{E441C8FD-D23B-D265-6647-508308B57EEF}"/>
              </a:ext>
            </a:extLst>
          </p:cNvPr>
          <p:cNvSpPr>
            <a:spLocks noGrp="1"/>
          </p:cNvSpPr>
          <p:nvPr>
            <p:ph type="ftr" sz="quarter" idx="11"/>
          </p:nvPr>
        </p:nvSpPr>
        <p:spPr>
          <a:xfrm>
            <a:off x="3363893" y="6356350"/>
            <a:ext cx="4114800" cy="365125"/>
          </a:xfrm>
        </p:spPr>
        <p:txBody>
          <a:bodyPr anchor="ctr"/>
          <a:lstStyle/>
          <a:p>
            <a:r>
              <a:rPr lang="en-US" sz="1400" dirty="0"/>
              <a:t>IT22642950   |   Jayathunga A.G.I.A</a:t>
            </a:r>
            <a:r>
              <a:rPr lang="en-US" sz="1400" b="1" dirty="0"/>
              <a:t>   </a:t>
            </a:r>
            <a:r>
              <a:rPr lang="en-US" sz="1400" dirty="0"/>
              <a:t>|   25_26J_393</a:t>
            </a:r>
          </a:p>
        </p:txBody>
      </p:sp>
      <p:sp>
        <p:nvSpPr>
          <p:cNvPr id="10" name="Slide Number Placeholder 5">
            <a:extLst>
              <a:ext uri="{FF2B5EF4-FFF2-40B4-BE49-F238E27FC236}">
                <a16:creationId xmlns:a16="http://schemas.microsoft.com/office/drawing/2014/main" id="{56815370-4DA4-80CA-2516-93EDA4D3B3D5}"/>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19</a:t>
            </a:fld>
            <a:endParaRPr lang="en-US"/>
          </a:p>
        </p:txBody>
      </p:sp>
      <p:sp>
        <p:nvSpPr>
          <p:cNvPr id="11" name="Title 1">
            <a:extLst>
              <a:ext uri="{FF2B5EF4-FFF2-40B4-BE49-F238E27FC236}">
                <a16:creationId xmlns:a16="http://schemas.microsoft.com/office/drawing/2014/main" id="{AEE8A51F-F89F-8185-C7D7-E7747454027A}"/>
              </a:ext>
            </a:extLst>
          </p:cNvPr>
          <p:cNvSpPr txBox="1">
            <a:spLocks/>
          </p:cNvSpPr>
          <p:nvPr/>
        </p:nvSpPr>
        <p:spPr>
          <a:xfrm>
            <a:off x="1524000" y="133350"/>
            <a:ext cx="9144000" cy="8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solidFill>
                  <a:srgbClr val="3A3A3A"/>
                </a:solidFill>
              </a:rPr>
              <a:t>AI-supported</a:t>
            </a:r>
            <a:r>
              <a:rPr lang="en-US" sz="2800" b="1" dirty="0"/>
              <a:t> inventory and reorder management system</a:t>
            </a:r>
          </a:p>
          <a:p>
            <a:pPr algn="ctr"/>
            <a:r>
              <a:rPr lang="en-US" sz="1800" u="sng" dirty="0">
                <a:solidFill>
                  <a:srgbClr val="FF0000"/>
                </a:solidFill>
              </a:rPr>
              <a:t>Commercialization Strategy Complete AI-Powered Restaurant Management Platform</a:t>
            </a:r>
            <a:endParaRPr lang="en-US" sz="2400" b="1" u="sng" dirty="0">
              <a:solidFill>
                <a:srgbClr val="FF0000"/>
              </a:solidFill>
            </a:endParaRPr>
          </a:p>
        </p:txBody>
      </p:sp>
      <p:sp>
        <p:nvSpPr>
          <p:cNvPr id="12" name="TextBox 11">
            <a:extLst>
              <a:ext uri="{FF2B5EF4-FFF2-40B4-BE49-F238E27FC236}">
                <a16:creationId xmlns:a16="http://schemas.microsoft.com/office/drawing/2014/main" id="{2BE626F4-A631-445E-366E-51001BE4018F}"/>
              </a:ext>
            </a:extLst>
          </p:cNvPr>
          <p:cNvSpPr txBox="1"/>
          <p:nvPr/>
        </p:nvSpPr>
        <p:spPr>
          <a:xfrm>
            <a:off x="604838" y="2713964"/>
            <a:ext cx="10982324" cy="369332"/>
          </a:xfrm>
          <a:prstGeom prst="rect">
            <a:avLst/>
          </a:prstGeom>
          <a:noFill/>
        </p:spPr>
        <p:txBody>
          <a:bodyPr wrap="square" rtlCol="0">
            <a:spAutoFit/>
          </a:bodyPr>
          <a:lstStyle/>
          <a:p>
            <a:r>
              <a:rPr lang="en-US" b="1" dirty="0">
                <a:solidFill>
                  <a:schemeClr val="tx2">
                    <a:lumMod val="75000"/>
                    <a:lumOff val="25000"/>
                  </a:schemeClr>
                </a:solidFill>
              </a:rPr>
              <a:t>Market Strategy &amp; IP Protection</a:t>
            </a:r>
          </a:p>
        </p:txBody>
      </p:sp>
      <p:sp>
        <p:nvSpPr>
          <p:cNvPr id="15" name="TextBox 14">
            <a:extLst>
              <a:ext uri="{FF2B5EF4-FFF2-40B4-BE49-F238E27FC236}">
                <a16:creationId xmlns:a16="http://schemas.microsoft.com/office/drawing/2014/main" id="{FCFAD131-45DE-F0BF-246D-A24A96A5B71B}"/>
              </a:ext>
            </a:extLst>
          </p:cNvPr>
          <p:cNvSpPr txBox="1"/>
          <p:nvPr/>
        </p:nvSpPr>
        <p:spPr>
          <a:xfrm>
            <a:off x="604838" y="837984"/>
            <a:ext cx="10982324" cy="369332"/>
          </a:xfrm>
          <a:prstGeom prst="rect">
            <a:avLst/>
          </a:prstGeom>
          <a:noFill/>
        </p:spPr>
        <p:txBody>
          <a:bodyPr wrap="square" rtlCol="0">
            <a:spAutoFit/>
          </a:bodyPr>
          <a:lstStyle/>
          <a:p>
            <a:r>
              <a:rPr lang="en-US" b="1" dirty="0">
                <a:solidFill>
                  <a:schemeClr val="tx2">
                    <a:lumMod val="75000"/>
                    <a:lumOff val="25000"/>
                  </a:schemeClr>
                </a:solidFill>
              </a:rPr>
              <a:t>Investment &amp; Cost Recovery</a:t>
            </a:r>
          </a:p>
        </p:txBody>
      </p:sp>
      <p:sp>
        <p:nvSpPr>
          <p:cNvPr id="16" name="TextBox 15">
            <a:extLst>
              <a:ext uri="{FF2B5EF4-FFF2-40B4-BE49-F238E27FC236}">
                <a16:creationId xmlns:a16="http://schemas.microsoft.com/office/drawing/2014/main" id="{750EC63A-FEFD-0DEA-1759-B39810F7F91A}"/>
              </a:ext>
            </a:extLst>
          </p:cNvPr>
          <p:cNvSpPr txBox="1"/>
          <p:nvPr/>
        </p:nvSpPr>
        <p:spPr>
          <a:xfrm>
            <a:off x="604837" y="1061541"/>
            <a:ext cx="3691391" cy="1661993"/>
          </a:xfrm>
          <a:prstGeom prst="rect">
            <a:avLst/>
          </a:prstGeom>
          <a:noFill/>
          <a:ln w="3175">
            <a:noFill/>
          </a:ln>
        </p:spPr>
        <p:txBody>
          <a:bodyPr wrap="square" rtlCol="0">
            <a:spAutoFit/>
          </a:bodyPr>
          <a:lstStyle/>
          <a:p>
            <a:r>
              <a:rPr lang="en-US" sz="1600" dirty="0">
                <a:solidFill>
                  <a:srgbClr val="3A3A3A"/>
                </a:solidFill>
              </a:rPr>
              <a:t>Development Investment</a:t>
            </a:r>
          </a:p>
          <a:p>
            <a:r>
              <a:rPr lang="en-US" b="1" dirty="0">
                <a:solidFill>
                  <a:srgbClr val="C00000"/>
                </a:solidFill>
              </a:rPr>
              <a:t>Total: LKR 30,000</a:t>
            </a:r>
          </a:p>
          <a:p>
            <a:pPr marL="285750" indent="-285750">
              <a:buFont typeface="Arial" panose="020B0604020202020204" pitchFamily="34" charset="0"/>
              <a:buChar char="•"/>
            </a:pPr>
            <a:r>
              <a:rPr lang="en-US" sz="1600" dirty="0">
                <a:solidFill>
                  <a:schemeClr val="tx1">
                    <a:lumMod val="65000"/>
                    <a:lumOff val="35000"/>
                  </a:schemeClr>
                </a:solidFill>
              </a:rPr>
              <a:t>Software &amp; APIs(WhatsApp Business API) : LKR 5,000</a:t>
            </a:r>
          </a:p>
          <a:p>
            <a:pPr marL="285750" indent="-285750">
              <a:buFont typeface="Arial" panose="020B0604020202020204" pitchFamily="34" charset="0"/>
              <a:buChar char="•"/>
            </a:pPr>
            <a:r>
              <a:rPr lang="en-US" sz="1600" dirty="0">
                <a:solidFill>
                  <a:schemeClr val="tx1">
                    <a:lumMod val="65000"/>
                    <a:lumOff val="35000"/>
                  </a:schemeClr>
                </a:solidFill>
              </a:rPr>
              <a:t>Cloud Services: LKR 10,000</a:t>
            </a:r>
          </a:p>
          <a:p>
            <a:pPr marL="285750" indent="-285750">
              <a:buFont typeface="Arial" panose="020B0604020202020204" pitchFamily="34" charset="0"/>
              <a:buChar char="•"/>
            </a:pPr>
            <a:r>
              <a:rPr lang="en-US" sz="1600" dirty="0">
                <a:solidFill>
                  <a:schemeClr val="tx1">
                    <a:lumMod val="65000"/>
                    <a:lumOff val="35000"/>
                  </a:schemeClr>
                </a:solidFill>
              </a:rPr>
              <a:t>Travel: LKR 15,000</a:t>
            </a:r>
          </a:p>
        </p:txBody>
      </p:sp>
      <p:sp>
        <p:nvSpPr>
          <p:cNvPr id="17" name="TextBox 16">
            <a:extLst>
              <a:ext uri="{FF2B5EF4-FFF2-40B4-BE49-F238E27FC236}">
                <a16:creationId xmlns:a16="http://schemas.microsoft.com/office/drawing/2014/main" id="{7C9C0430-3F8B-85B8-7C59-B0A4E251E674}"/>
              </a:ext>
            </a:extLst>
          </p:cNvPr>
          <p:cNvSpPr txBox="1"/>
          <p:nvPr/>
        </p:nvSpPr>
        <p:spPr>
          <a:xfrm>
            <a:off x="5155066" y="1061541"/>
            <a:ext cx="3691391" cy="1846659"/>
          </a:xfrm>
          <a:prstGeom prst="rect">
            <a:avLst/>
          </a:prstGeom>
          <a:noFill/>
          <a:ln w="3175">
            <a:noFill/>
          </a:ln>
        </p:spPr>
        <p:txBody>
          <a:bodyPr wrap="square" rtlCol="0">
            <a:spAutoFit/>
          </a:bodyPr>
          <a:lstStyle/>
          <a:p>
            <a:r>
              <a:rPr lang="en-US" sz="1600" dirty="0">
                <a:solidFill>
                  <a:srgbClr val="3A3A3A"/>
                </a:solidFill>
              </a:rPr>
              <a:t>Revenue Model</a:t>
            </a:r>
          </a:p>
          <a:p>
            <a:pPr marL="285750" indent="-285750">
              <a:buFont typeface="Arial" panose="020B0604020202020204" pitchFamily="34" charset="0"/>
              <a:buChar char="•"/>
            </a:pPr>
            <a:r>
              <a:rPr lang="en-US" sz="1600" dirty="0">
                <a:solidFill>
                  <a:schemeClr val="tx1">
                    <a:lumMod val="65000"/>
                    <a:lumOff val="35000"/>
                  </a:schemeClr>
                </a:solidFill>
              </a:rPr>
              <a:t>SaaS(Software as a Service) Subscription: LKR.5,000-LKR.15,000/month</a:t>
            </a:r>
          </a:p>
          <a:p>
            <a:pPr marL="285750" indent="-285750">
              <a:buFont typeface="Arial" panose="020B0604020202020204" pitchFamily="34" charset="0"/>
              <a:buChar char="•"/>
            </a:pPr>
            <a:r>
              <a:rPr lang="en-US" sz="1600" dirty="0">
                <a:solidFill>
                  <a:schemeClr val="tx1">
                    <a:lumMod val="65000"/>
                    <a:lumOff val="35000"/>
                  </a:schemeClr>
                </a:solidFill>
              </a:rPr>
              <a:t>SMS/WhatsApp: $0.05 per </a:t>
            </a:r>
            <a:r>
              <a:rPr lang="en-US" sz="1400" dirty="0">
                <a:solidFill>
                  <a:schemeClr val="tx1">
                    <a:lumMod val="65000"/>
                    <a:lumOff val="35000"/>
                  </a:schemeClr>
                </a:solidFill>
              </a:rPr>
              <a:t>message</a:t>
            </a:r>
          </a:p>
          <a:p>
            <a:pPr marL="285750" indent="-285750">
              <a:buFont typeface="Arial" panose="020B0604020202020204" pitchFamily="34" charset="0"/>
              <a:buChar char="•"/>
            </a:pPr>
            <a:r>
              <a:rPr lang="en-US" sz="1600" dirty="0">
                <a:solidFill>
                  <a:schemeClr val="tx1">
                    <a:lumMod val="65000"/>
                    <a:lumOff val="35000"/>
                  </a:schemeClr>
                </a:solidFill>
              </a:rPr>
              <a:t>Setup Fee: $100 one-time</a:t>
            </a:r>
          </a:p>
          <a:p>
            <a:pPr marL="285750" indent="-285750">
              <a:buFont typeface="Arial" panose="020B0604020202020204" pitchFamily="34" charset="0"/>
              <a:buChar char="•"/>
            </a:pPr>
            <a:r>
              <a:rPr lang="en-US" sz="1600" dirty="0">
                <a:solidFill>
                  <a:schemeClr val="tx1">
                    <a:lumMod val="65000"/>
                    <a:lumOff val="35000"/>
                  </a:schemeClr>
                </a:solidFill>
              </a:rPr>
              <a:t>Break-even:100 customers</a:t>
            </a:r>
          </a:p>
        </p:txBody>
      </p:sp>
      <p:graphicFrame>
        <p:nvGraphicFramePr>
          <p:cNvPr id="18" name="Table 17">
            <a:extLst>
              <a:ext uri="{FF2B5EF4-FFF2-40B4-BE49-F238E27FC236}">
                <a16:creationId xmlns:a16="http://schemas.microsoft.com/office/drawing/2014/main" id="{F682FCE3-8B55-8478-EDA2-459E2FD7AFA5}"/>
              </a:ext>
            </a:extLst>
          </p:cNvPr>
          <p:cNvGraphicFramePr>
            <a:graphicFrameLocks noGrp="1"/>
          </p:cNvGraphicFramePr>
          <p:nvPr>
            <p:extLst>
              <p:ext uri="{D42A27DB-BD31-4B8C-83A1-F6EECF244321}">
                <p14:modId xmlns:p14="http://schemas.microsoft.com/office/powerpoint/2010/main" val="1345248194"/>
              </p:ext>
            </p:extLst>
          </p:nvPr>
        </p:nvGraphicFramePr>
        <p:xfrm>
          <a:off x="604836" y="2952670"/>
          <a:ext cx="10982324" cy="3291840"/>
        </p:xfrm>
        <a:graphic>
          <a:graphicData uri="http://schemas.openxmlformats.org/drawingml/2006/table">
            <a:tbl>
              <a:tblPr firstRow="1" bandRow="1">
                <a:tableStyleId>{5C22544A-7EE6-4342-B048-85BDC9FD1C3A}</a:tableStyleId>
              </a:tblPr>
              <a:tblGrid>
                <a:gridCol w="5491162">
                  <a:extLst>
                    <a:ext uri="{9D8B030D-6E8A-4147-A177-3AD203B41FA5}">
                      <a16:colId xmlns:a16="http://schemas.microsoft.com/office/drawing/2014/main" val="2592346780"/>
                    </a:ext>
                  </a:extLst>
                </a:gridCol>
                <a:gridCol w="5491162">
                  <a:extLst>
                    <a:ext uri="{9D8B030D-6E8A-4147-A177-3AD203B41FA5}">
                      <a16:colId xmlns:a16="http://schemas.microsoft.com/office/drawing/2014/main" val="1769244224"/>
                    </a:ext>
                  </a:extLst>
                </a:gridCol>
              </a:tblGrid>
              <a:tr h="148307">
                <a:tc>
                  <a:txBody>
                    <a:bodyPr/>
                    <a:lstStyle/>
                    <a:p>
                      <a:r>
                        <a:rPr lang="en-US" sz="1600" b="1" dirty="0">
                          <a:ln>
                            <a:noFill/>
                          </a:ln>
                          <a:solidFill>
                            <a:sysClr val="windowText" lastClr="000000"/>
                          </a:solidFill>
                        </a:rPr>
                        <a:t>Target Market Analysis:</a:t>
                      </a:r>
                    </a:p>
                    <a:p>
                      <a:endParaRPr lang="en-US" sz="1600" b="1" dirty="0">
                        <a:ln>
                          <a:noFill/>
                        </a:ln>
                        <a:solidFill>
                          <a:sysClr val="windowText" lastClr="000000"/>
                        </a:solidFill>
                      </a:endParaRPr>
                    </a:p>
                    <a:p>
                      <a:pPr marL="285750" indent="-285750">
                        <a:buFont typeface="Arial" panose="020B0604020202020204" pitchFamily="34" charset="0"/>
                        <a:buChar char="•"/>
                      </a:pPr>
                      <a:r>
                        <a:rPr lang="en-US" sz="1400" b="0" dirty="0">
                          <a:ln>
                            <a:noFill/>
                          </a:ln>
                          <a:solidFill>
                            <a:sysClr val="windowText" lastClr="000000"/>
                          </a:solidFill>
                        </a:rPr>
                        <a:t>Primary: 5,000+ small restaurants in Sri Lanka (SMEs constituting 75% of enterprises)</a:t>
                      </a:r>
                    </a:p>
                    <a:p>
                      <a:pPr marL="285750" indent="-285750">
                        <a:buFont typeface="Arial" panose="020B0604020202020204" pitchFamily="34" charset="0"/>
                        <a:buChar char="•"/>
                      </a:pPr>
                      <a:r>
                        <a:rPr lang="en-US" sz="1400" b="0" dirty="0">
                          <a:ln>
                            <a:noFill/>
                          </a:ln>
                          <a:solidFill>
                            <a:sysClr val="windowText" lastClr="000000"/>
                          </a:solidFill>
                        </a:rPr>
                        <a:t>Secondary: Food suppliers, catering services, small grocery stores</a:t>
                      </a:r>
                    </a:p>
                    <a:p>
                      <a:pPr marL="285750" indent="-285750">
                        <a:buFont typeface="Arial" panose="020B0604020202020204" pitchFamily="34" charset="0"/>
                        <a:buChar char="•"/>
                      </a:pPr>
                      <a:r>
                        <a:rPr lang="en-US" sz="1400" b="0" dirty="0">
                          <a:ln>
                            <a:noFill/>
                          </a:ln>
                          <a:solidFill>
                            <a:sysClr val="windowText" lastClr="000000"/>
                          </a:solidFill>
                        </a:rPr>
                        <a:t>Geographic: Western, Central, Southern provinces initially</a:t>
                      </a:r>
                    </a:p>
                    <a:p>
                      <a:pPr marL="285750" indent="-285750">
                        <a:buFont typeface="Arial" panose="020B0604020202020204" pitchFamily="34" charset="0"/>
                        <a:buChar char="•"/>
                      </a:pPr>
                      <a:r>
                        <a:rPr lang="en-US" sz="1400" b="0" dirty="0">
                          <a:ln>
                            <a:noFill/>
                          </a:ln>
                          <a:solidFill>
                            <a:sysClr val="windowText" lastClr="000000"/>
                          </a:solidFill>
                        </a:rPr>
                        <a:t>Expansion: South Asian markets (India, Bangladesh) within 2 years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ln>
                            <a:noFill/>
                          </a:ln>
                          <a:solidFill>
                            <a:sysClr val="windowText" lastClr="000000"/>
                          </a:solidFill>
                        </a:rPr>
                        <a:t>Unique Value Proposition:</a:t>
                      </a:r>
                    </a:p>
                    <a:p>
                      <a:pPr marL="285750" indent="-285750">
                        <a:buFont typeface="Arial" panose="020B0604020202020204" pitchFamily="34" charset="0"/>
                        <a:buChar char="•"/>
                      </a:pPr>
                      <a:r>
                        <a:rPr lang="en-US" sz="1400" b="1" dirty="0">
                          <a:ln>
                            <a:noFill/>
                          </a:ln>
                          <a:solidFill>
                            <a:sysClr val="windowText" lastClr="000000"/>
                          </a:solidFill>
                        </a:rPr>
                        <a:t>Cost Savings:</a:t>
                      </a:r>
                      <a:r>
                        <a:rPr lang="en-US" sz="1400" dirty="0">
                          <a:ln>
                            <a:noFill/>
                          </a:ln>
                          <a:solidFill>
                            <a:sysClr val="windowText" lastClr="000000"/>
                          </a:solidFill>
                        </a:rPr>
                        <a:t> </a:t>
                      </a:r>
                      <a:r>
                        <a:rPr lang="en-US" sz="1400" b="0" dirty="0">
                          <a:ln>
                            <a:noFill/>
                          </a:ln>
                          <a:solidFill>
                            <a:sysClr val="windowText" lastClr="000000"/>
                          </a:solidFill>
                        </a:rPr>
                        <a:t>25-40% food waste reduction = $200-800/month savings</a:t>
                      </a:r>
                    </a:p>
                    <a:p>
                      <a:pPr marL="285750" indent="-285750">
                        <a:buFont typeface="Arial" panose="020B0604020202020204" pitchFamily="34" charset="0"/>
                        <a:buChar char="•"/>
                      </a:pPr>
                      <a:r>
                        <a:rPr lang="en-US" sz="1400" b="1" dirty="0">
                          <a:ln>
                            <a:noFill/>
                          </a:ln>
                          <a:solidFill>
                            <a:sysClr val="windowText" lastClr="000000"/>
                          </a:solidFill>
                        </a:rPr>
                        <a:t>Time Savings:</a:t>
                      </a:r>
                      <a:r>
                        <a:rPr lang="en-US" sz="1400" dirty="0">
                          <a:ln>
                            <a:noFill/>
                          </a:ln>
                          <a:solidFill>
                            <a:sysClr val="windowText" lastClr="000000"/>
                          </a:solidFill>
                        </a:rPr>
                        <a:t> </a:t>
                      </a:r>
                      <a:r>
                        <a:rPr lang="en-US" sz="1400" b="0" dirty="0">
                          <a:ln>
                            <a:noFill/>
                          </a:ln>
                          <a:solidFill>
                            <a:sysClr val="windowText" lastClr="000000"/>
                          </a:solidFill>
                        </a:rPr>
                        <a:t>8 hours/week freed for core business activities</a:t>
                      </a:r>
                    </a:p>
                    <a:p>
                      <a:pPr marL="285750" indent="-285750">
                        <a:buFont typeface="Arial" panose="020B0604020202020204" pitchFamily="34" charset="0"/>
                        <a:buChar char="•"/>
                      </a:pPr>
                      <a:r>
                        <a:rPr lang="en-US" sz="1400" b="1" dirty="0">
                          <a:ln>
                            <a:noFill/>
                          </a:ln>
                          <a:solidFill>
                            <a:sysClr val="windowText" lastClr="000000"/>
                          </a:solidFill>
                        </a:rPr>
                        <a:t>Accessibility:</a:t>
                      </a:r>
                      <a:r>
                        <a:rPr lang="en-US" sz="1400" dirty="0">
                          <a:ln>
                            <a:noFill/>
                          </a:ln>
                          <a:solidFill>
                            <a:sysClr val="windowText" lastClr="000000"/>
                          </a:solidFill>
                        </a:rPr>
                        <a:t> </a:t>
                      </a:r>
                      <a:r>
                        <a:rPr lang="en-US" sz="1400" b="0" dirty="0">
                          <a:ln>
                            <a:noFill/>
                          </a:ln>
                          <a:solidFill>
                            <a:sysClr val="windowText" lastClr="000000"/>
                          </a:solidFill>
                        </a:rPr>
                        <a:t>No smartphone required, SMS/WhatsApp integration</a:t>
                      </a:r>
                    </a:p>
                    <a:p>
                      <a:pPr marL="285750" indent="-285750">
                        <a:buFont typeface="Arial" panose="020B0604020202020204" pitchFamily="34" charset="0"/>
                        <a:buChar char="•"/>
                      </a:pPr>
                      <a:r>
                        <a:rPr lang="en-US" sz="1400" b="1" dirty="0">
                          <a:ln>
                            <a:noFill/>
                          </a:ln>
                          <a:solidFill>
                            <a:sysClr val="windowText" lastClr="000000"/>
                          </a:solidFill>
                        </a:rPr>
                        <a:t>Local Context:</a:t>
                      </a:r>
                      <a:r>
                        <a:rPr lang="en-US" sz="1400" b="0" dirty="0">
                          <a:ln>
                            <a:noFill/>
                          </a:ln>
                          <a:solidFill>
                            <a:sysClr val="windowText" lastClr="000000"/>
                          </a:solidFill>
                        </a:rPr>
                        <a:t> Sri Lankan cultural events, weather, and market integration</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182560"/>
                  </a:ext>
                </a:extLst>
              </a:tr>
              <a:tr h="370840">
                <a:tc>
                  <a:txBody>
                    <a:bodyPr/>
                    <a:lstStyle/>
                    <a:p>
                      <a:r>
                        <a:rPr lang="en-US" sz="1600" b="1" dirty="0">
                          <a:ln>
                            <a:noFill/>
                          </a:ln>
                          <a:solidFill>
                            <a:sysClr val="windowText" lastClr="000000"/>
                          </a:solidFill>
                        </a:rPr>
                        <a:t>Intellectual Property &amp; Protection:</a:t>
                      </a:r>
                    </a:p>
                    <a:p>
                      <a:endParaRPr lang="en-US" sz="1600" b="1" dirty="0">
                        <a:ln>
                          <a:noFill/>
                        </a:ln>
                        <a:solidFill>
                          <a:sysClr val="windowText" lastClr="000000"/>
                        </a:solidFill>
                      </a:endParaRPr>
                    </a:p>
                    <a:p>
                      <a:pPr marL="285750" indent="-285750">
                        <a:buFont typeface="Arial" panose="020B0604020202020204" pitchFamily="34" charset="0"/>
                        <a:buChar char="•"/>
                      </a:pPr>
                      <a:r>
                        <a:rPr lang="en-US" sz="1400" b="1" dirty="0">
                          <a:ln>
                            <a:noFill/>
                          </a:ln>
                          <a:solidFill>
                            <a:sysClr val="windowText" lastClr="000000"/>
                          </a:solidFill>
                        </a:rPr>
                        <a:t>Patent Application:</a:t>
                      </a:r>
                      <a:r>
                        <a:rPr lang="en-US" sz="1400" dirty="0">
                          <a:ln>
                            <a:noFill/>
                          </a:ln>
                          <a:solidFill>
                            <a:sysClr val="windowText" lastClr="000000"/>
                          </a:solidFill>
                        </a:rPr>
                        <a:t> Hybrid AI model for sparse data environments</a:t>
                      </a:r>
                    </a:p>
                    <a:p>
                      <a:pPr marL="285750" indent="-285750">
                        <a:buFont typeface="Arial" panose="020B0604020202020204" pitchFamily="34" charset="0"/>
                        <a:buChar char="•"/>
                      </a:pPr>
                      <a:r>
                        <a:rPr lang="en-US" sz="1400" b="1" dirty="0">
                          <a:ln>
                            <a:noFill/>
                          </a:ln>
                          <a:solidFill>
                            <a:sysClr val="windowText" lastClr="000000"/>
                          </a:solidFill>
                        </a:rPr>
                        <a:t>Trademark:</a:t>
                      </a:r>
                      <a:r>
                        <a:rPr lang="en-US" sz="1400" dirty="0">
                          <a:ln>
                            <a:noFill/>
                          </a:ln>
                          <a:solidFill>
                            <a:sysClr val="windowText" lastClr="000000"/>
                          </a:solidFill>
                        </a:rPr>
                        <a:t> Brand name and logo registration</a:t>
                      </a:r>
                    </a:p>
                    <a:p>
                      <a:pPr marL="285750" indent="-285750">
                        <a:buFont typeface="Arial" panose="020B0604020202020204" pitchFamily="34" charset="0"/>
                        <a:buChar char="•"/>
                      </a:pPr>
                      <a:r>
                        <a:rPr lang="en-US" sz="1400" b="1" dirty="0">
                          <a:ln>
                            <a:noFill/>
                          </a:ln>
                          <a:solidFill>
                            <a:sysClr val="windowText" lastClr="000000"/>
                          </a:solidFill>
                        </a:rPr>
                        <a:t>Trade Secrets:</a:t>
                      </a:r>
                      <a:r>
                        <a:rPr lang="en-US" sz="1400" dirty="0">
                          <a:ln>
                            <a:noFill/>
                          </a:ln>
                          <a:solidFill>
                            <a:sysClr val="windowText" lastClr="000000"/>
                          </a:solidFill>
                        </a:rPr>
                        <a:t> Proprietary algorithms and contextual data integration methods</a:t>
                      </a:r>
                    </a:p>
                    <a:p>
                      <a:pPr marL="285750" indent="-285750">
                        <a:buFont typeface="Arial" panose="020B0604020202020204" pitchFamily="34" charset="0"/>
                        <a:buChar char="•"/>
                      </a:pPr>
                      <a:r>
                        <a:rPr lang="en-US" sz="1400" b="1" dirty="0">
                          <a:ln>
                            <a:noFill/>
                          </a:ln>
                          <a:solidFill>
                            <a:sysClr val="windowText" lastClr="000000"/>
                          </a:solidFill>
                        </a:rPr>
                        <a:t>Copyright:</a:t>
                      </a:r>
                      <a:r>
                        <a:rPr lang="en-US" sz="1400" dirty="0">
                          <a:ln>
                            <a:noFill/>
                          </a:ln>
                          <a:solidFill>
                            <a:sysClr val="windowText" lastClr="000000"/>
                          </a:solidFill>
                        </a:rPr>
                        <a:t> Software code, documentation, and training materials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n>
                          <a:noFill/>
                        </a:ln>
                        <a:solidFill>
                          <a:sysClr val="windowText" lastClr="000000"/>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442530"/>
                  </a:ext>
                </a:extLst>
              </a:tr>
            </a:tbl>
          </a:graphicData>
        </a:graphic>
      </p:graphicFrame>
    </p:spTree>
    <p:extLst>
      <p:ext uri="{BB962C8B-B14F-4D97-AF65-F5344CB8AC3E}">
        <p14:creationId xmlns:p14="http://schemas.microsoft.com/office/powerpoint/2010/main" val="397139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E4FAD-2291-8B52-AB1B-984B14F32BA6}"/>
              </a:ext>
            </a:extLst>
          </p:cNvPr>
          <p:cNvSpPr>
            <a:spLocks noGrp="1"/>
          </p:cNvSpPr>
          <p:nvPr>
            <p:ph type="title"/>
          </p:nvPr>
        </p:nvSpPr>
        <p:spPr>
          <a:xfrm>
            <a:off x="619125" y="365126"/>
            <a:ext cx="10734675" cy="406400"/>
          </a:xfrm>
        </p:spPr>
        <p:txBody>
          <a:bodyPr>
            <a:noAutofit/>
          </a:bodyPr>
          <a:lstStyle/>
          <a:p>
            <a:pPr algn="ctr"/>
            <a:r>
              <a:rPr lang="en-US" sz="2800" b="1" dirty="0"/>
              <a:t>Introduction to the Problem</a:t>
            </a:r>
          </a:p>
        </p:txBody>
      </p:sp>
      <p:sp>
        <p:nvSpPr>
          <p:cNvPr id="3" name="Content Placeholder 2">
            <a:extLst>
              <a:ext uri="{FF2B5EF4-FFF2-40B4-BE49-F238E27FC236}">
                <a16:creationId xmlns:a16="http://schemas.microsoft.com/office/drawing/2014/main" id="{C90801C0-2FAD-D8D2-B22D-71C3E2B964F5}"/>
              </a:ext>
            </a:extLst>
          </p:cNvPr>
          <p:cNvSpPr>
            <a:spLocks noGrp="1"/>
          </p:cNvSpPr>
          <p:nvPr>
            <p:ph idx="1"/>
          </p:nvPr>
        </p:nvSpPr>
        <p:spPr>
          <a:xfrm>
            <a:off x="619125" y="1085852"/>
            <a:ext cx="10734675" cy="519640"/>
          </a:xfrm>
        </p:spPr>
        <p:txBody>
          <a:bodyPr>
            <a:normAutofit/>
          </a:bodyPr>
          <a:lstStyle/>
          <a:p>
            <a:pPr marL="0" indent="0">
              <a:buNone/>
            </a:pPr>
            <a:r>
              <a:rPr lang="en-US" sz="2000" dirty="0">
                <a:solidFill>
                  <a:schemeClr val="tx2">
                    <a:lumMod val="75000"/>
                    <a:lumOff val="25000"/>
                  </a:schemeClr>
                </a:solidFill>
              </a:rPr>
              <a:t>The Challenge Facing Sri Lankan Restaurants </a:t>
            </a:r>
          </a:p>
        </p:txBody>
      </p:sp>
      <p:sp>
        <p:nvSpPr>
          <p:cNvPr id="4" name="Date Placeholder 3">
            <a:extLst>
              <a:ext uri="{FF2B5EF4-FFF2-40B4-BE49-F238E27FC236}">
                <a16:creationId xmlns:a16="http://schemas.microsoft.com/office/drawing/2014/main" id="{A6276E70-EDEC-EF69-6DCA-3F0B84FE0357}"/>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01933964-96D2-47F2-F213-21E665581961}"/>
              </a:ext>
            </a:extLst>
          </p:cNvPr>
          <p:cNvSpPr>
            <a:spLocks noGrp="1"/>
          </p:cNvSpPr>
          <p:nvPr>
            <p:ph type="sldNum" sz="quarter" idx="12"/>
          </p:nvPr>
        </p:nvSpPr>
        <p:spPr/>
        <p:txBody>
          <a:bodyPr/>
          <a:lstStyle/>
          <a:p>
            <a:fld id="{9B4A378B-29F7-4FA7-A452-40E38F6CA186}" type="slidenum">
              <a:rPr lang="en-US" smtClean="0"/>
              <a:t>2</a:t>
            </a:fld>
            <a:endParaRPr lang="en-US"/>
          </a:p>
        </p:txBody>
      </p:sp>
      <p:graphicFrame>
        <p:nvGraphicFramePr>
          <p:cNvPr id="7" name="Table 6">
            <a:extLst>
              <a:ext uri="{FF2B5EF4-FFF2-40B4-BE49-F238E27FC236}">
                <a16:creationId xmlns:a16="http://schemas.microsoft.com/office/drawing/2014/main" id="{E0D96529-57E8-AA58-7813-BE4D43AC45F5}"/>
              </a:ext>
            </a:extLst>
          </p:cNvPr>
          <p:cNvGraphicFramePr>
            <a:graphicFrameLocks noGrp="1"/>
          </p:cNvGraphicFramePr>
          <p:nvPr>
            <p:extLst>
              <p:ext uri="{D42A27DB-BD31-4B8C-83A1-F6EECF244321}">
                <p14:modId xmlns:p14="http://schemas.microsoft.com/office/powerpoint/2010/main" val="3029004049"/>
              </p:ext>
            </p:extLst>
          </p:nvPr>
        </p:nvGraphicFramePr>
        <p:xfrm>
          <a:off x="619125" y="1605491"/>
          <a:ext cx="10953750" cy="2931160"/>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1582915782"/>
                    </a:ext>
                  </a:extLst>
                </a:gridCol>
                <a:gridCol w="5476875">
                  <a:extLst>
                    <a:ext uri="{9D8B030D-6E8A-4147-A177-3AD203B41FA5}">
                      <a16:colId xmlns:a16="http://schemas.microsoft.com/office/drawing/2014/main" val="4140660698"/>
                    </a:ext>
                  </a:extLst>
                </a:gridCol>
              </a:tblGrid>
              <a:tr h="370840">
                <a:tc>
                  <a:txBody>
                    <a:bodyPr/>
                    <a:lstStyle/>
                    <a:p>
                      <a:r>
                        <a:rPr lang="en-US" dirty="0">
                          <a:solidFill>
                            <a:sysClr val="windowText" lastClr="000000"/>
                          </a:solidFill>
                        </a:rPr>
                        <a:t>Current State of the Industry: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dirty="0">
                          <a:solidFill>
                            <a:sysClr val="windowText" lastClr="000000"/>
                          </a:solidFill>
                        </a:rPr>
                        <a:t>Core Problems: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0336904"/>
                  </a:ext>
                </a:extLst>
              </a:tr>
              <a:tr h="370840">
                <a:tc>
                  <a:txBody>
                    <a:bodyPr/>
                    <a:lstStyle/>
                    <a:p>
                      <a:pPr marL="342900" indent="-342900">
                        <a:buFont typeface="Arial" panose="020B0604020202020204" pitchFamily="34" charset="0"/>
                        <a:buChar char="•"/>
                      </a:pPr>
                      <a:r>
                        <a:rPr lang="en-US" dirty="0">
                          <a:solidFill>
                            <a:sysClr val="windowText" lastClr="000000"/>
                          </a:solidFill>
                        </a:rPr>
                        <a:t>Sri Lanka's restaurant industry is experiencing rapid growth but faces critical operational</a:t>
                      </a:r>
                    </a:p>
                    <a:p>
                      <a:pPr marL="342900" indent="-342900">
                        <a:buFont typeface="Arial" panose="020B0604020202020204" pitchFamily="34" charset="0"/>
                        <a:buChar char="•"/>
                      </a:pPr>
                      <a:r>
                        <a:rPr lang="en-US" dirty="0">
                          <a:solidFill>
                            <a:sysClr val="windowText" lastClr="000000"/>
                          </a:solidFill>
                        </a:rPr>
                        <a:t>challenges</a:t>
                      </a:r>
                    </a:p>
                    <a:p>
                      <a:pPr marL="342900" indent="-342900">
                        <a:buFont typeface="Arial" panose="020B0604020202020204" pitchFamily="34" charset="0"/>
                        <a:buChar char="•"/>
                      </a:pPr>
                      <a:r>
                        <a:rPr lang="en-US" dirty="0">
                          <a:solidFill>
                            <a:sysClr val="windowText" lastClr="000000"/>
                          </a:solidFill>
                        </a:rPr>
                        <a:t>Restaurants struggle with unpredictable supply and demand patterns</a:t>
                      </a:r>
                    </a:p>
                    <a:p>
                      <a:pPr marL="342900" indent="-342900">
                        <a:buFont typeface="Arial" panose="020B0604020202020204" pitchFamily="34" charset="0"/>
                        <a:buChar char="•"/>
                      </a:pPr>
                      <a:r>
                        <a:rPr lang="en-US" dirty="0">
                          <a:solidFill>
                            <a:sysClr val="windowText" lastClr="000000"/>
                          </a:solidFill>
                        </a:rPr>
                        <a:t>Frequent stockouts lead to lost revenue and customer dissatisfaction</a:t>
                      </a:r>
                    </a:p>
                    <a:p>
                      <a:pPr marL="342900" indent="-342900">
                        <a:buFont typeface="Arial" panose="020B0604020202020204" pitchFamily="34" charset="0"/>
                        <a:buChar char="•"/>
                      </a:pPr>
                      <a:r>
                        <a:rPr lang="en-US" dirty="0">
                          <a:solidFill>
                            <a:sysClr val="windowText" lastClr="000000"/>
                          </a:solidFill>
                        </a:rPr>
                        <a:t>Food surplus results in significant waste and financial losses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a:solidFill>
                            <a:sysClr val="windowText" lastClr="000000"/>
                          </a:solidFill>
                        </a:rPr>
                        <a:t>Manual inventory management - Restaurant owners rely on guesswork rather than data-driven decisions</a:t>
                      </a:r>
                    </a:p>
                    <a:p>
                      <a:pPr marL="285750" indent="-285750">
                        <a:buFont typeface="Arial" panose="020B0604020202020204" pitchFamily="34" charset="0"/>
                        <a:buChar char="•"/>
                      </a:pPr>
                      <a:r>
                        <a:rPr lang="en-US" dirty="0">
                          <a:solidFill>
                            <a:sysClr val="windowText" lastClr="000000"/>
                          </a:solidFill>
                        </a:rPr>
                        <a:t>Unreliable supply chains - Suppliers face uncertain demand forecasts, leading to inefficient</a:t>
                      </a:r>
                    </a:p>
                    <a:p>
                      <a:pPr marL="285750" indent="-285750">
                        <a:buFont typeface="Arial" panose="020B0604020202020204" pitchFamily="34" charset="0"/>
                        <a:buChar char="•"/>
                      </a:pPr>
                      <a:r>
                        <a:rPr lang="en-US" dirty="0">
                          <a:solidFill>
                            <a:sysClr val="windowText" lastClr="000000"/>
                          </a:solidFill>
                        </a:rPr>
                        <a:t>logistics</a:t>
                      </a:r>
                    </a:p>
                    <a:p>
                      <a:pPr marL="285750" indent="-285750">
                        <a:buFont typeface="Arial" panose="020B0604020202020204" pitchFamily="34" charset="0"/>
                        <a:buChar char="•"/>
                      </a:pPr>
                      <a:r>
                        <a:rPr lang="en-US" dirty="0">
                          <a:solidFill>
                            <a:sysClr val="windowText" lastClr="000000"/>
                          </a:solidFill>
                        </a:rPr>
                        <a:t>Rising operational costs - Increasing food prices and supply shortages squeeze profit margins</a:t>
                      </a:r>
                    </a:p>
                    <a:p>
                      <a:pPr marL="285750" indent="-285750">
                        <a:buFont typeface="Arial" panose="020B0604020202020204" pitchFamily="34" charset="0"/>
                        <a:buChar char="•"/>
                      </a:pPr>
                      <a:r>
                        <a:rPr lang="en-US" dirty="0">
                          <a:solidFill>
                            <a:sysClr val="windowText" lastClr="000000"/>
                          </a:solidFill>
                        </a:rPr>
                        <a:t>Limited technological adoption - Small restaurants lack access to advanced ERP systems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5193884"/>
                  </a:ext>
                </a:extLst>
              </a:tr>
            </a:tbl>
          </a:graphicData>
        </a:graphic>
      </p:graphicFrame>
      <p:sp>
        <p:nvSpPr>
          <p:cNvPr id="8" name="TextBox 7">
            <a:extLst>
              <a:ext uri="{FF2B5EF4-FFF2-40B4-BE49-F238E27FC236}">
                <a16:creationId xmlns:a16="http://schemas.microsoft.com/office/drawing/2014/main" id="{815BD181-644C-8AFD-0DF6-8C6197F33E0C}"/>
              </a:ext>
            </a:extLst>
          </p:cNvPr>
          <p:cNvSpPr txBox="1"/>
          <p:nvPr/>
        </p:nvSpPr>
        <p:spPr>
          <a:xfrm>
            <a:off x="619125" y="4819650"/>
            <a:ext cx="10953750" cy="646331"/>
          </a:xfrm>
          <a:prstGeom prst="rect">
            <a:avLst/>
          </a:prstGeom>
          <a:noFill/>
        </p:spPr>
        <p:txBody>
          <a:bodyPr wrap="square" rtlCol="0">
            <a:spAutoFit/>
          </a:bodyPr>
          <a:lstStyle/>
          <a:p>
            <a:r>
              <a:rPr lang="en-US" b="1" dirty="0"/>
              <a:t>The Reality: </a:t>
            </a:r>
            <a:r>
              <a:rPr lang="en-US" dirty="0"/>
              <a:t>Small-scale restaurants operate in a cycle of inefficiency, where poor forecasting leads to waste, reduced profitability, and operational stress.</a:t>
            </a:r>
          </a:p>
        </p:txBody>
      </p:sp>
    </p:spTree>
    <p:extLst>
      <p:ext uri="{BB962C8B-B14F-4D97-AF65-F5344CB8AC3E}">
        <p14:creationId xmlns:p14="http://schemas.microsoft.com/office/powerpoint/2010/main" val="68771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6BE3CE-86DA-485E-9E89-9F3BF02D8638}"/>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CD2F7D13-710A-41AB-4A2A-A90A69627AA8}"/>
              </a:ext>
            </a:extLst>
          </p:cNvPr>
          <p:cNvSpPr>
            <a:spLocks noGrp="1"/>
          </p:cNvSpPr>
          <p:nvPr>
            <p:ph type="ftr" sz="quarter" idx="11"/>
          </p:nvPr>
        </p:nvSpPr>
        <p:spPr>
          <a:xfrm>
            <a:off x="3363892" y="6356350"/>
            <a:ext cx="4328379" cy="365125"/>
          </a:xfrm>
        </p:spPr>
        <p:txBody>
          <a:body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IT22249470  | Alawaththa A.K.A.A |   Project ID: 25_26J_393</a:t>
            </a:r>
            <a:endParaRPr lang="en-US" dirty="0">
              <a:solidFill>
                <a:schemeClr val="bg2">
                  <a:lumMod val="50000"/>
                </a:schemeClr>
              </a:solidFill>
            </a:endParaRPr>
          </a:p>
        </p:txBody>
      </p:sp>
      <p:sp>
        <p:nvSpPr>
          <p:cNvPr id="6" name="Slide Number Placeholder 5">
            <a:extLst>
              <a:ext uri="{FF2B5EF4-FFF2-40B4-BE49-F238E27FC236}">
                <a16:creationId xmlns:a16="http://schemas.microsoft.com/office/drawing/2014/main" id="{AC983B39-8B5C-8065-5E60-DCDB09A4E82A}"/>
              </a:ext>
            </a:extLst>
          </p:cNvPr>
          <p:cNvSpPr>
            <a:spLocks noGrp="1"/>
          </p:cNvSpPr>
          <p:nvPr>
            <p:ph type="sldNum" sz="quarter" idx="12"/>
          </p:nvPr>
        </p:nvSpPr>
        <p:spPr/>
        <p:txBody>
          <a:bodyPr/>
          <a:lstStyle/>
          <a:p>
            <a:fld id="{9B4A378B-29F7-4FA7-A452-40E38F6CA186}" type="slidenum">
              <a:rPr lang="en-US" smtClean="0"/>
              <a:t>20</a:t>
            </a:fld>
            <a:endParaRPr lang="en-US"/>
          </a:p>
        </p:txBody>
      </p:sp>
      <p:sp>
        <p:nvSpPr>
          <p:cNvPr id="7" name="Rectangle 2">
            <a:extLst>
              <a:ext uri="{FF2B5EF4-FFF2-40B4-BE49-F238E27FC236}">
                <a16:creationId xmlns:a16="http://schemas.microsoft.com/office/drawing/2014/main" id="{D3A4D12E-5F23-7A10-70F6-83B94411B7A7}"/>
              </a:ext>
            </a:extLst>
          </p:cNvPr>
          <p:cNvSpPr>
            <a:spLocks noChangeArrowheads="1"/>
          </p:cNvSpPr>
          <p:nvPr/>
        </p:nvSpPr>
        <p:spPr bwMode="auto">
          <a:xfrm>
            <a:off x="743006" y="2658040"/>
            <a:ext cx="957015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Title of the Individual Component : </a:t>
            </a:r>
            <a:r>
              <a:rPr lang="en-US" sz="2800" dirty="0">
                <a:latin typeface="+mj-lt"/>
              </a:rPr>
              <a:t>Supplier Demand Forecasting Dashboard</a:t>
            </a:r>
          </a:p>
          <a:p>
            <a:pPr lvl="0" eaLnBrk="0" fontAlgn="base" hangingPunct="0">
              <a:spcBef>
                <a:spcPct val="0"/>
              </a:spcBef>
              <a:spcAft>
                <a:spcPct val="0"/>
              </a:spcAft>
            </a:pPr>
            <a:endPar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Specialization: Information Technology</a:t>
            </a: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Google Shape;4363;p61">
            <a:extLst>
              <a:ext uri="{FF2B5EF4-FFF2-40B4-BE49-F238E27FC236}">
                <a16:creationId xmlns:a16="http://schemas.microsoft.com/office/drawing/2014/main" id="{6B43A56A-2403-378F-DBFE-63CC52D05A97}"/>
              </a:ext>
            </a:extLst>
          </p:cNvPr>
          <p:cNvPicPr preferRelativeResize="0">
            <a:picLocks/>
          </p:cNvPicPr>
          <p:nvPr/>
        </p:nvPicPr>
        <p:blipFill>
          <a:blip r:embed="rId2">
            <a:extLst>
              <a:ext uri="{28A0092B-C50C-407E-A947-70E740481C1C}">
                <a14:useLocalDpi xmlns:a14="http://schemas.microsoft.com/office/drawing/2010/main" val="0"/>
              </a:ext>
            </a:extLst>
          </a:blip>
          <a:srcRect l="2683" r="2683"/>
          <a:stretch/>
        </p:blipFill>
        <p:spPr>
          <a:xfrm>
            <a:off x="9676772" y="353341"/>
            <a:ext cx="2003063" cy="2238153"/>
          </a:xfrm>
          <a:prstGeom prst="teardrop">
            <a:avLst>
              <a:gd name="adj" fmla="val 61128"/>
            </a:avLst>
          </a:prstGeom>
          <a:noFill/>
          <a:ln>
            <a:noFill/>
          </a:ln>
        </p:spPr>
      </p:pic>
    </p:spTree>
    <p:extLst>
      <p:ext uri="{BB962C8B-B14F-4D97-AF65-F5344CB8AC3E}">
        <p14:creationId xmlns:p14="http://schemas.microsoft.com/office/powerpoint/2010/main" val="1756372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9163D313-F6EA-DAF5-94B1-8FDCC4E1CDC7}"/>
              </a:ext>
            </a:extLst>
          </p:cNvPr>
          <p:cNvSpPr txBox="1">
            <a:spLocks/>
          </p:cNvSpPr>
          <p:nvPr/>
        </p:nvSpPr>
        <p:spPr>
          <a:xfrm>
            <a:off x="457342" y="1000780"/>
            <a:ext cx="11157142" cy="26407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chemeClr val="tx2">
                    <a:lumMod val="75000"/>
                    <a:lumOff val="25000"/>
                  </a:schemeClr>
                </a:solidFill>
              </a:rPr>
              <a:t>Knowledge Gap &amp; Problem Definition</a:t>
            </a:r>
          </a:p>
          <a:p>
            <a:pPr marL="342900" marR="0" lvl="0" indent="-342900">
              <a:lnSpc>
                <a:spcPct val="115000"/>
              </a:lnSpc>
              <a:spcBef>
                <a:spcPts val="0"/>
              </a:spcBef>
              <a:spcAft>
                <a:spcPts val="0"/>
              </a:spcAft>
              <a:buFont typeface="Symbol" panose="05050102010706020507" pitchFamily="18" charset="2"/>
              <a:buChar char=""/>
            </a:pPr>
            <a:r>
              <a:rPr lang="en-US" sz="2000" dirty="0"/>
              <a:t>Small and mid-sized food companies use manual estimates or spreadsheets </a:t>
            </a:r>
            <a:r>
              <a:rPr lang="en-US" sz="2000" b="1" dirty="0"/>
              <a:t>→</a:t>
            </a:r>
            <a:r>
              <a:rPr lang="en-US" sz="2000" dirty="0"/>
              <a:t> causes stock outs, waste and profit losses.</a:t>
            </a:r>
          </a:p>
          <a:p>
            <a:pPr marL="342900" marR="0" lvl="0" indent="-342900">
              <a:lnSpc>
                <a:spcPct val="115000"/>
              </a:lnSpc>
              <a:spcBef>
                <a:spcPts val="0"/>
              </a:spcBef>
              <a:spcAft>
                <a:spcPts val="0"/>
              </a:spcAft>
              <a:buFont typeface="Symbol" panose="05050102010706020507" pitchFamily="18" charset="2"/>
              <a:buChar char=""/>
            </a:pPr>
            <a:r>
              <a:rPr lang="en-US" sz="2000" dirty="0"/>
              <a:t>There is </a:t>
            </a:r>
            <a:r>
              <a:rPr lang="en-US" sz="2000" dirty="0" err="1"/>
              <a:t>siloing</a:t>
            </a:r>
            <a:r>
              <a:rPr lang="en-US" sz="2000" dirty="0"/>
              <a:t> of data: suppliers only get to see their respective sales and privacy issues prevent the provision of complete picture of demand.</a:t>
            </a:r>
          </a:p>
          <a:p>
            <a:pPr marL="342900" marR="0" lvl="0" indent="-342900">
              <a:lnSpc>
                <a:spcPct val="115000"/>
              </a:lnSpc>
              <a:spcBef>
                <a:spcPts val="0"/>
              </a:spcBef>
              <a:spcAft>
                <a:spcPts val="0"/>
              </a:spcAft>
              <a:buFont typeface="Symbol" panose="05050102010706020507" pitchFamily="18" charset="2"/>
              <a:buChar char=""/>
            </a:pPr>
            <a:r>
              <a:rPr lang="en-US" sz="2000" dirty="0"/>
              <a:t>Current enterprise forecasting solutions are expensive and need organized data </a:t>
            </a:r>
            <a:r>
              <a:rPr lang="en-US" sz="2000" b="1" dirty="0"/>
              <a:t>→</a:t>
            </a:r>
            <a:r>
              <a:rPr lang="en-US" sz="2000" dirty="0"/>
              <a:t> not feasible in the case of small vendors.</a:t>
            </a:r>
          </a:p>
          <a:p>
            <a:pPr marL="342900" marR="0" lvl="0" indent="-342900">
              <a:lnSpc>
                <a:spcPct val="115000"/>
              </a:lnSpc>
              <a:spcBef>
                <a:spcPts val="0"/>
              </a:spcBef>
              <a:spcAft>
                <a:spcPts val="800"/>
              </a:spcAft>
              <a:buFont typeface="Symbol" panose="05050102010706020507" pitchFamily="18" charset="2"/>
              <a:buChar char=""/>
            </a:pPr>
            <a:r>
              <a:rPr lang="en-US" sz="2000" dirty="0"/>
              <a:t>In the absence of low-priced low-data forecasting tools </a:t>
            </a:r>
            <a:r>
              <a:rPr lang="en-US" sz="2000" b="1" dirty="0"/>
              <a:t>→</a:t>
            </a:r>
            <a:r>
              <a:rPr lang="en-US" sz="2000" dirty="0"/>
              <a:t> companies remain susceptible to demand fluctuations and supply chain imbalances (bullwhip effect).</a:t>
            </a:r>
            <a:endParaRPr lang="en-US" sz="2000" b="1" dirty="0"/>
          </a:p>
          <a:p>
            <a:endParaRPr lang="en-US" dirty="0"/>
          </a:p>
        </p:txBody>
      </p:sp>
      <p:sp>
        <p:nvSpPr>
          <p:cNvPr id="16" name="Date Placeholder 3">
            <a:extLst>
              <a:ext uri="{FF2B5EF4-FFF2-40B4-BE49-F238E27FC236}">
                <a16:creationId xmlns:a16="http://schemas.microsoft.com/office/drawing/2014/main" id="{06E61F33-5D9E-3CB7-B305-8AE99FC7DE6D}"/>
              </a:ext>
            </a:extLst>
          </p:cNvPr>
          <p:cNvSpPr>
            <a:spLocks noGrp="1"/>
          </p:cNvSpPr>
          <p:nvPr>
            <p:ph type="dt" sz="half" idx="10"/>
          </p:nvPr>
        </p:nvSpPr>
        <p:spPr>
          <a:xfrm>
            <a:off x="9642302" y="6291695"/>
            <a:ext cx="2743200" cy="365125"/>
          </a:xfrm>
        </p:spPr>
        <p:txBody>
          <a:bodyPr/>
          <a:lstStyle/>
          <a:p>
            <a:r>
              <a:rPr lang="en-US"/>
              <a:t>9/5/2025</a:t>
            </a:r>
          </a:p>
        </p:txBody>
      </p:sp>
      <p:sp>
        <p:nvSpPr>
          <p:cNvPr id="18" name="Slide Number Placeholder 5">
            <a:extLst>
              <a:ext uri="{FF2B5EF4-FFF2-40B4-BE49-F238E27FC236}">
                <a16:creationId xmlns:a16="http://schemas.microsoft.com/office/drawing/2014/main" id="{707B1B56-6D16-0CD4-CBD5-806291E9F5E8}"/>
              </a:ext>
            </a:extLst>
          </p:cNvPr>
          <p:cNvSpPr>
            <a:spLocks noGrp="1"/>
          </p:cNvSpPr>
          <p:nvPr>
            <p:ph type="sldNum" sz="quarter" idx="12"/>
          </p:nvPr>
        </p:nvSpPr>
        <p:spPr>
          <a:xfrm>
            <a:off x="8453582" y="6291695"/>
            <a:ext cx="2743200" cy="365125"/>
          </a:xfrm>
        </p:spPr>
        <p:txBody>
          <a:bodyPr/>
          <a:lstStyle/>
          <a:p>
            <a:fld id="{9B4A378B-29F7-4FA7-A452-40E38F6CA186}" type="slidenum">
              <a:rPr lang="en-US" smtClean="0"/>
              <a:t>21</a:t>
            </a:fld>
            <a:endParaRPr lang="en-US" dirty="0"/>
          </a:p>
        </p:txBody>
      </p:sp>
      <p:sp>
        <p:nvSpPr>
          <p:cNvPr id="20" name="TextBox 19">
            <a:extLst>
              <a:ext uri="{FF2B5EF4-FFF2-40B4-BE49-F238E27FC236}">
                <a16:creationId xmlns:a16="http://schemas.microsoft.com/office/drawing/2014/main" id="{AD5A549A-F839-8672-2B0F-4D6362622F12}"/>
              </a:ext>
            </a:extLst>
          </p:cNvPr>
          <p:cNvSpPr txBox="1"/>
          <p:nvPr/>
        </p:nvSpPr>
        <p:spPr>
          <a:xfrm>
            <a:off x="457342" y="3535466"/>
            <a:ext cx="10972802" cy="2554545"/>
          </a:xfrm>
          <a:prstGeom prst="rect">
            <a:avLst/>
          </a:prstGeom>
          <a:noFill/>
        </p:spPr>
        <p:txBody>
          <a:bodyPr wrap="square" rtlCol="0">
            <a:spAutoFit/>
          </a:bodyPr>
          <a:lstStyle/>
          <a:p>
            <a:r>
              <a:rPr lang="en-US" sz="2000" b="1" dirty="0">
                <a:solidFill>
                  <a:schemeClr val="tx2">
                    <a:lumMod val="75000"/>
                    <a:lumOff val="25000"/>
                  </a:schemeClr>
                </a:solidFill>
              </a:rPr>
              <a:t>Creative Solution Addressing Shortcomings</a:t>
            </a:r>
            <a:endParaRPr lang="en-US" sz="2000" b="1" dirty="0"/>
          </a:p>
          <a:p>
            <a:pPr marL="342900" lvl="0" indent="-342900">
              <a:buFont typeface="Arial" panose="020B0604020202020204" pitchFamily="34" charset="0"/>
              <a:buChar char="•"/>
            </a:pPr>
            <a:r>
              <a:rPr lang="en-US" sz="2000" b="1" dirty="0"/>
              <a:t>Ensemble Forecasting</a:t>
            </a:r>
            <a:r>
              <a:rPr lang="en-US" sz="2000" dirty="0"/>
              <a:t>: Lightweight models (ARIMA, Holt-Winters, and Random Forest) are used, and they do not require much data.</a:t>
            </a:r>
          </a:p>
          <a:p>
            <a:pPr marL="342900" lvl="0" indent="-342900">
              <a:buFont typeface="Arial" panose="020B0604020202020204" pitchFamily="34" charset="0"/>
              <a:buChar char="•"/>
            </a:pPr>
            <a:r>
              <a:rPr lang="en-US" sz="2000" b="1" dirty="0"/>
              <a:t>Recipe-Based Inversion: </a:t>
            </a:r>
            <a:r>
              <a:rPr lang="en-US" sz="2000" dirty="0"/>
              <a:t>Transform sales on a dish-level to supplier demand on ingredients.</a:t>
            </a:r>
          </a:p>
          <a:p>
            <a:pPr marL="342900" lvl="0" indent="-342900">
              <a:buFont typeface="Arial" panose="020B0604020202020204" pitchFamily="34" charset="0"/>
              <a:buChar char="•"/>
            </a:pPr>
            <a:r>
              <a:rPr lang="en-US" sz="2000" b="1" dirty="0"/>
              <a:t>Privacy-Preserving Learning</a:t>
            </a:r>
            <a:r>
              <a:rPr lang="en-US" sz="2000" dirty="0"/>
              <a:t>: Implement federated learning in such a way that raw sales data are not exited restaurants.</a:t>
            </a:r>
          </a:p>
          <a:p>
            <a:pPr marL="342900" lvl="0" indent="-342900">
              <a:buFont typeface="Arial" panose="020B0604020202020204" pitchFamily="34" charset="0"/>
              <a:buChar char="•"/>
            </a:pPr>
            <a:r>
              <a:rPr lang="en-US" sz="2000" b="1" dirty="0"/>
              <a:t>Interactive Dashboard: </a:t>
            </a:r>
            <a:r>
              <a:rPr lang="en-US" sz="2000" dirty="0"/>
              <a:t>Display ingredient predictions, patterns and alerts to make fast decisions.</a:t>
            </a:r>
          </a:p>
          <a:p>
            <a:pPr marL="342900" indent="-342900">
              <a:buFont typeface="Arial" panose="020B0604020202020204" pitchFamily="34" charset="0"/>
              <a:buChar char="•"/>
            </a:pPr>
            <a:r>
              <a:rPr lang="en-US" sz="2000" b="1" dirty="0"/>
              <a:t>Smart Inventory Logic: </a:t>
            </a:r>
            <a:r>
              <a:rPr lang="en-US" sz="2000" dirty="0"/>
              <a:t>Automate reorder points, EOQ to reduce wastage and </a:t>
            </a:r>
            <a:r>
              <a:rPr lang="en-US" sz="2000" dirty="0" err="1"/>
              <a:t>stockouts</a:t>
            </a:r>
            <a:endParaRPr lang="en-US" sz="2000" dirty="0"/>
          </a:p>
        </p:txBody>
      </p:sp>
      <p:sp>
        <p:nvSpPr>
          <p:cNvPr id="22" name="Title 1">
            <a:extLst>
              <a:ext uri="{FF2B5EF4-FFF2-40B4-BE49-F238E27FC236}">
                <a16:creationId xmlns:a16="http://schemas.microsoft.com/office/drawing/2014/main" id="{DB4A123D-9D62-05D1-50A6-D2F37818EC74}"/>
              </a:ext>
            </a:extLst>
          </p:cNvPr>
          <p:cNvSpPr txBox="1">
            <a:spLocks/>
          </p:cNvSpPr>
          <p:nvPr/>
        </p:nvSpPr>
        <p:spPr>
          <a:xfrm>
            <a:off x="2301494" y="201180"/>
            <a:ext cx="7340808" cy="67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t>Supplier Demand Forecasting Dashboard</a:t>
            </a:r>
            <a:br>
              <a:rPr lang="en-US" sz="2800" b="1" dirty="0"/>
            </a:br>
            <a:r>
              <a:rPr lang="en-US" sz="2000" u="sng" dirty="0">
                <a:solidFill>
                  <a:srgbClr val="FF0000"/>
                </a:solidFill>
              </a:rPr>
              <a:t>Proven Gap Analysis and Creative Solution for Sri Lankan Restaurants</a:t>
            </a:r>
            <a:endParaRPr lang="en-US" sz="2800" u="sng" dirty="0">
              <a:solidFill>
                <a:srgbClr val="FF0000"/>
              </a:solidFill>
            </a:endParaRPr>
          </a:p>
        </p:txBody>
      </p:sp>
      <p:sp>
        <p:nvSpPr>
          <p:cNvPr id="2" name="Footer Placeholder 4">
            <a:extLst>
              <a:ext uri="{FF2B5EF4-FFF2-40B4-BE49-F238E27FC236}">
                <a16:creationId xmlns:a16="http://schemas.microsoft.com/office/drawing/2014/main" id="{3CBA825C-CE87-4B2D-DA74-B557AB646C94}"/>
              </a:ext>
            </a:extLst>
          </p:cNvPr>
          <p:cNvSpPr txBox="1">
            <a:spLocks/>
          </p:cNvSpPr>
          <p:nvPr/>
        </p:nvSpPr>
        <p:spPr>
          <a:xfrm>
            <a:off x="3871723" y="6291695"/>
            <a:ext cx="432837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IT22249470  | Alawaththa A.K.A.A |   Project ID: 25_26J_393</a:t>
            </a:r>
            <a:endParaRPr lang="en-US" dirty="0">
              <a:solidFill>
                <a:schemeClr val="bg2">
                  <a:lumMod val="50000"/>
                </a:schemeClr>
              </a:solidFill>
            </a:endParaRPr>
          </a:p>
        </p:txBody>
      </p:sp>
    </p:spTree>
    <p:extLst>
      <p:ext uri="{BB962C8B-B14F-4D97-AF65-F5344CB8AC3E}">
        <p14:creationId xmlns:p14="http://schemas.microsoft.com/office/powerpoint/2010/main" val="302135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9/5/2025</a:t>
            </a:r>
          </a:p>
        </p:txBody>
      </p:sp>
      <p:sp>
        <p:nvSpPr>
          <p:cNvPr id="6" name="Slide Number Placeholder 5"/>
          <p:cNvSpPr>
            <a:spLocks noGrp="1"/>
          </p:cNvSpPr>
          <p:nvPr>
            <p:ph type="sldNum" sz="quarter" idx="12"/>
          </p:nvPr>
        </p:nvSpPr>
        <p:spPr/>
        <p:txBody>
          <a:bodyPr/>
          <a:lstStyle/>
          <a:p>
            <a:fld id="{9B4A378B-29F7-4FA7-A452-40E38F6CA186}" type="slidenum">
              <a:rPr lang="en-US" smtClean="0"/>
              <a:t>22</a:t>
            </a:fld>
            <a:endParaRPr lang="en-US"/>
          </a:p>
        </p:txBody>
      </p:sp>
      <p:sp>
        <p:nvSpPr>
          <p:cNvPr id="9" name="Title 1">
            <a:extLst>
              <a:ext uri="{FF2B5EF4-FFF2-40B4-BE49-F238E27FC236}">
                <a16:creationId xmlns:a16="http://schemas.microsoft.com/office/drawing/2014/main" id="{DB4A123D-9D62-05D1-50A6-D2F37818EC74}"/>
              </a:ext>
            </a:extLst>
          </p:cNvPr>
          <p:cNvSpPr txBox="1">
            <a:spLocks/>
          </p:cNvSpPr>
          <p:nvPr/>
        </p:nvSpPr>
        <p:spPr>
          <a:xfrm>
            <a:off x="2548226" y="358780"/>
            <a:ext cx="7288051" cy="67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t>Supplier Demand Forecasting Dashboard</a:t>
            </a:r>
            <a:br>
              <a:rPr lang="en-US" sz="2800" b="1" dirty="0"/>
            </a:br>
            <a:r>
              <a:rPr lang="en-US" sz="2000" u="sng" dirty="0">
                <a:solidFill>
                  <a:srgbClr val="FF0000"/>
                </a:solidFill>
              </a:rPr>
              <a:t>Proven Gap Analysis and Creative Solution for Sri Lankan Restaurants</a:t>
            </a:r>
            <a:endParaRPr lang="en-US" sz="2800" u="sng" dirty="0">
              <a:solidFill>
                <a:srgbClr val="FF0000"/>
              </a:solidFill>
            </a:endParaRPr>
          </a:p>
        </p:txBody>
      </p:sp>
      <p:sp>
        <p:nvSpPr>
          <p:cNvPr id="10" name="Content Placeholder 2">
            <a:extLst>
              <a:ext uri="{FF2B5EF4-FFF2-40B4-BE49-F238E27FC236}">
                <a16:creationId xmlns:a16="http://schemas.microsoft.com/office/drawing/2014/main" id="{730F3A36-8F81-2B72-4AE6-BEDB3A45B785}"/>
              </a:ext>
            </a:extLst>
          </p:cNvPr>
          <p:cNvSpPr>
            <a:spLocks noGrp="1"/>
          </p:cNvSpPr>
          <p:nvPr>
            <p:ph idx="1"/>
          </p:nvPr>
        </p:nvSpPr>
        <p:spPr>
          <a:xfrm>
            <a:off x="750769" y="3921126"/>
            <a:ext cx="10860506" cy="2500562"/>
          </a:xfrm>
        </p:spPr>
        <p:txBody>
          <a:bodyPr>
            <a:normAutofit fontScale="70000" lnSpcReduction="20000"/>
          </a:bodyPr>
          <a:lstStyle/>
          <a:p>
            <a:pPr marL="0" indent="0">
              <a:buNone/>
            </a:pPr>
            <a:r>
              <a:rPr lang="en-US" sz="2900" b="1" dirty="0">
                <a:solidFill>
                  <a:schemeClr val="tx2">
                    <a:lumMod val="75000"/>
                    <a:lumOff val="25000"/>
                  </a:schemeClr>
                </a:solidFill>
              </a:rPr>
              <a:t>Latest Technology Implementation</a:t>
            </a:r>
          </a:p>
          <a:p>
            <a:pPr lvl="0"/>
            <a:r>
              <a:rPr lang="en-US" b="1" dirty="0"/>
              <a:t>Forecasting Models: </a:t>
            </a:r>
            <a:r>
              <a:rPr lang="en-US" dirty="0"/>
              <a:t>ARIMA, Holt–Winters, and Random Forest (via </a:t>
            </a:r>
            <a:r>
              <a:rPr lang="en-US" dirty="0" err="1"/>
              <a:t>statsmodels</a:t>
            </a:r>
            <a:r>
              <a:rPr lang="en-US" dirty="0"/>
              <a:t> &amp; </a:t>
            </a:r>
            <a:r>
              <a:rPr lang="en-US" dirty="0" err="1"/>
              <a:t>scikit</a:t>
            </a:r>
            <a:r>
              <a:rPr lang="en-US" dirty="0"/>
              <a:t>-learn).</a:t>
            </a:r>
          </a:p>
          <a:p>
            <a:pPr lvl="0"/>
            <a:r>
              <a:rPr lang="en-US" b="1" dirty="0"/>
              <a:t>Privacy Layer: </a:t>
            </a:r>
            <a:r>
              <a:rPr lang="en-US" dirty="0"/>
              <a:t>Federated Learning (</a:t>
            </a:r>
            <a:r>
              <a:rPr lang="en-US" dirty="0" err="1"/>
              <a:t>TensorFlow</a:t>
            </a:r>
            <a:r>
              <a:rPr lang="en-US" dirty="0"/>
              <a:t> Federated) to share model updates, not raw data.</a:t>
            </a:r>
          </a:p>
          <a:p>
            <a:pPr lvl="0"/>
            <a:r>
              <a:rPr lang="en-US" b="1" dirty="0"/>
              <a:t>Cloud Platform: </a:t>
            </a:r>
            <a:r>
              <a:rPr lang="en-US" dirty="0"/>
              <a:t>Deploy on AWS/Azure/GCP for scalability and real-time updates.</a:t>
            </a:r>
          </a:p>
          <a:p>
            <a:pPr lvl="0"/>
            <a:r>
              <a:rPr lang="en-US" b="1" dirty="0"/>
              <a:t>Dashboard Stack: </a:t>
            </a:r>
            <a:r>
              <a:rPr lang="en-US" dirty="0"/>
              <a:t>React/D3.js or </a:t>
            </a:r>
            <a:r>
              <a:rPr lang="en-US" dirty="0" err="1"/>
              <a:t>Plotly</a:t>
            </a:r>
            <a:r>
              <a:rPr lang="en-US" dirty="0"/>
              <a:t> Dash for interactive forecasts, alerts, and visualizations.</a:t>
            </a:r>
          </a:p>
          <a:p>
            <a:pPr lvl="0"/>
            <a:r>
              <a:rPr lang="en-US" b="1" dirty="0"/>
              <a:t>Backend Stack:</a:t>
            </a:r>
            <a:r>
              <a:rPr lang="en-US" dirty="0"/>
              <a:t> Python (pandas, </a:t>
            </a:r>
            <a:r>
              <a:rPr lang="en-US" dirty="0" err="1"/>
              <a:t>scikit</a:t>
            </a:r>
            <a:r>
              <a:rPr lang="en-US" dirty="0"/>
              <a:t>-learn, </a:t>
            </a:r>
            <a:r>
              <a:rPr lang="en-US" dirty="0" err="1"/>
              <a:t>statsmodels</a:t>
            </a:r>
            <a:r>
              <a:rPr lang="en-US" dirty="0"/>
              <a:t>) with scalable cloud databases.</a:t>
            </a:r>
          </a:p>
        </p:txBody>
      </p:sp>
      <p:sp>
        <p:nvSpPr>
          <p:cNvPr id="11" name="Content Placeholder 2">
            <a:extLst>
              <a:ext uri="{FF2B5EF4-FFF2-40B4-BE49-F238E27FC236}">
                <a16:creationId xmlns:a16="http://schemas.microsoft.com/office/drawing/2014/main" id="{730F3A36-8F81-2B72-4AE6-BEDB3A45B785}"/>
              </a:ext>
            </a:extLst>
          </p:cNvPr>
          <p:cNvSpPr txBox="1">
            <a:spLocks/>
          </p:cNvSpPr>
          <p:nvPr/>
        </p:nvSpPr>
        <p:spPr>
          <a:xfrm>
            <a:off x="761999" y="1485901"/>
            <a:ext cx="10860506" cy="250056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chemeClr val="tx2">
                    <a:lumMod val="75000"/>
                    <a:lumOff val="25000"/>
                  </a:schemeClr>
                </a:solidFill>
              </a:rPr>
              <a:t>Key Specialization Domains</a:t>
            </a:r>
          </a:p>
          <a:p>
            <a:r>
              <a:rPr lang="en-US" b="1" dirty="0"/>
              <a:t>AI &amp; Machine Learning: </a:t>
            </a:r>
            <a:r>
              <a:rPr lang="en-US" dirty="0"/>
              <a:t>Time-series and ensemble models (ARIMA, Holt–Winters, Random Forest) for accurate demand forecasting.</a:t>
            </a:r>
          </a:p>
          <a:p>
            <a:r>
              <a:rPr lang="en-US" b="1" dirty="0"/>
              <a:t>Big Data &amp; Cloud Computing: </a:t>
            </a:r>
            <a:r>
              <a:rPr lang="en-US" dirty="0"/>
              <a:t>Scalable data pipelines integrating sales, inventory, and external signals (e.g., weather, events).</a:t>
            </a:r>
          </a:p>
          <a:p>
            <a:r>
              <a:rPr lang="en-US" b="1" dirty="0"/>
              <a:t>Supply Chain Management: </a:t>
            </a:r>
            <a:r>
              <a:rPr lang="en-US" dirty="0"/>
              <a:t>EOQ, JIT, and bullwhip-effect mitigation to optimize inventory and reduce waste/</a:t>
            </a:r>
            <a:r>
              <a:rPr lang="en-US" dirty="0" err="1"/>
              <a:t>stockouts</a:t>
            </a:r>
            <a:r>
              <a:rPr lang="en-US" dirty="0"/>
              <a:t>.</a:t>
            </a:r>
          </a:p>
          <a:p>
            <a:r>
              <a:rPr lang="en-US" b="1" dirty="0"/>
              <a:t>Data Visualization &amp; UI/UX: </a:t>
            </a:r>
            <a:r>
              <a:rPr lang="en-US" dirty="0"/>
              <a:t>User-friendly dashboards and alerts (via web or APIs like WhatsApp) for non-technical decision makers</a:t>
            </a:r>
          </a:p>
        </p:txBody>
      </p:sp>
      <p:sp>
        <p:nvSpPr>
          <p:cNvPr id="2" name="Footer Placeholder 4">
            <a:extLst>
              <a:ext uri="{FF2B5EF4-FFF2-40B4-BE49-F238E27FC236}">
                <a16:creationId xmlns:a16="http://schemas.microsoft.com/office/drawing/2014/main" id="{17149ACC-7183-0548-3050-31C109F90226}"/>
              </a:ext>
            </a:extLst>
          </p:cNvPr>
          <p:cNvSpPr>
            <a:spLocks noGrp="1"/>
          </p:cNvSpPr>
          <p:nvPr>
            <p:ph type="ftr" sz="quarter" idx="11"/>
          </p:nvPr>
        </p:nvSpPr>
        <p:spPr>
          <a:xfrm>
            <a:off x="3363912" y="6356350"/>
            <a:ext cx="4394347" cy="365125"/>
          </a:xfrm>
        </p:spPr>
        <p:txBody>
          <a:body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IT22249470  | Alawaththa A.K.A.A |   Project ID: 25_26J_393</a:t>
            </a:r>
            <a:endParaRPr lang="en-US" dirty="0">
              <a:solidFill>
                <a:schemeClr val="bg2">
                  <a:lumMod val="50000"/>
                </a:schemeClr>
              </a:solidFill>
            </a:endParaRPr>
          </a:p>
        </p:txBody>
      </p:sp>
    </p:spTree>
    <p:extLst>
      <p:ext uri="{BB962C8B-B14F-4D97-AF65-F5344CB8AC3E}">
        <p14:creationId xmlns:p14="http://schemas.microsoft.com/office/powerpoint/2010/main" val="302979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4A123D-9D62-05D1-50A6-D2F37818EC74}"/>
              </a:ext>
            </a:extLst>
          </p:cNvPr>
          <p:cNvSpPr txBox="1">
            <a:spLocks/>
          </p:cNvSpPr>
          <p:nvPr/>
        </p:nvSpPr>
        <p:spPr>
          <a:xfrm>
            <a:off x="1524000" y="273940"/>
            <a:ext cx="9144000" cy="67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t>Supplier Demand Forecasting Dashboard</a:t>
            </a:r>
            <a:br>
              <a:rPr lang="en-US" sz="2800" b="1" dirty="0"/>
            </a:br>
            <a:r>
              <a:rPr lang="en-US" sz="2000" u="sng" dirty="0">
                <a:solidFill>
                  <a:srgbClr val="FF0000"/>
                </a:solidFill>
              </a:rPr>
              <a:t>Proven Gap Analysis and Creative Solution for Sri Lankan Restaurants</a:t>
            </a:r>
            <a:endParaRPr lang="en-US" sz="2800" u="sng" dirty="0">
              <a:solidFill>
                <a:srgbClr val="FF0000"/>
              </a:solidFill>
            </a:endParaRPr>
          </a:p>
        </p:txBody>
      </p:sp>
      <p:sp>
        <p:nvSpPr>
          <p:cNvPr id="9" name="Subtitle 2">
            <a:extLst>
              <a:ext uri="{FF2B5EF4-FFF2-40B4-BE49-F238E27FC236}">
                <a16:creationId xmlns:a16="http://schemas.microsoft.com/office/drawing/2014/main" id="{AE5D09FA-BF2C-8427-38AD-4AAF0BB96A66}"/>
              </a:ext>
            </a:extLst>
          </p:cNvPr>
          <p:cNvSpPr txBox="1">
            <a:spLocks/>
          </p:cNvSpPr>
          <p:nvPr/>
        </p:nvSpPr>
        <p:spPr>
          <a:xfrm>
            <a:off x="825588" y="1221038"/>
            <a:ext cx="4227675" cy="44257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solidFill>
                  <a:schemeClr val="tx2">
                    <a:lumMod val="75000"/>
                    <a:lumOff val="25000"/>
                  </a:schemeClr>
                </a:solidFill>
              </a:rPr>
              <a:t>Success Validation Methods</a:t>
            </a:r>
          </a:p>
          <a:p>
            <a:pPr marL="342900" lvl="0" indent="-342900" algn="l">
              <a:buFont typeface="Arial" panose="020B0604020202020204" pitchFamily="34" charset="0"/>
              <a:buChar char="•"/>
            </a:pPr>
            <a:r>
              <a:rPr lang="en-US" sz="2000" b="1" dirty="0"/>
              <a:t>Forecast Accuracy: </a:t>
            </a:r>
            <a:r>
              <a:rPr lang="en-US" sz="2000" dirty="0"/>
              <a:t>compare MAE, RMSE, MAPE to baselines (e.g., last-period average).</a:t>
            </a:r>
          </a:p>
          <a:p>
            <a:pPr marL="342900" lvl="0" indent="-342900" algn="l">
              <a:buFont typeface="Arial" panose="020B0604020202020204" pitchFamily="34" charset="0"/>
              <a:buChar char="•"/>
            </a:pPr>
            <a:r>
              <a:rPr lang="en-US" sz="2000" b="1" dirty="0"/>
              <a:t>Inventory Impact: </a:t>
            </a:r>
            <a:r>
              <a:rPr lang="en-US" sz="2000" dirty="0"/>
              <a:t>Measure </a:t>
            </a:r>
            <a:r>
              <a:rPr lang="en-US" sz="2000" dirty="0" err="1"/>
              <a:t>stockout</a:t>
            </a:r>
            <a:r>
              <a:rPr lang="en-US" sz="2000" dirty="0"/>
              <a:t>, spoilage and demand variance reduction.</a:t>
            </a:r>
          </a:p>
          <a:p>
            <a:pPr marL="342900" lvl="0" indent="-342900" algn="l">
              <a:buFont typeface="Arial" panose="020B0604020202020204" pitchFamily="34" charset="0"/>
              <a:buChar char="•"/>
            </a:pPr>
            <a:r>
              <a:rPr lang="en-US" sz="2000" b="1" dirty="0"/>
              <a:t>Operational Efficiency</a:t>
            </a:r>
            <a:r>
              <a:rPr lang="en-US" sz="2000" dirty="0"/>
              <a:t>: Reduced time of order planning and better delivery.</a:t>
            </a:r>
          </a:p>
          <a:p>
            <a:pPr marL="342900" lvl="0" indent="-342900" algn="l">
              <a:buFont typeface="Arial" panose="020B0604020202020204" pitchFamily="34" charset="0"/>
              <a:buChar char="•"/>
            </a:pPr>
            <a:r>
              <a:rPr lang="en-US" sz="2000" b="1" dirty="0"/>
              <a:t>User Satisfaction</a:t>
            </a:r>
            <a:r>
              <a:rPr lang="en-US" sz="2000" dirty="0"/>
              <a:t>: Gather responses (SUS survey, adoption rates) with restaurants managers and suppliers.</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5354948" y="1571820"/>
            <a:ext cx="6417043" cy="3761582"/>
          </a:xfrm>
          <a:prstGeom prst="rect">
            <a:avLst/>
          </a:prstGeom>
          <a:noFill/>
          <a:ln>
            <a:noFill/>
          </a:ln>
        </p:spPr>
      </p:pic>
      <p:sp>
        <p:nvSpPr>
          <p:cNvPr id="11" name="Rectangle 10"/>
          <p:cNvSpPr/>
          <p:nvPr/>
        </p:nvSpPr>
        <p:spPr>
          <a:xfrm>
            <a:off x="5615330" y="1101043"/>
            <a:ext cx="3272691" cy="425501"/>
          </a:xfrm>
          <a:prstGeom prst="rect">
            <a:avLst/>
          </a:prstGeom>
        </p:spPr>
        <p:txBody>
          <a:bodyPr wrap="none">
            <a:spAutoFit/>
          </a:bodyPr>
          <a:lstStyle/>
          <a:p>
            <a:pPr>
              <a:lnSpc>
                <a:spcPct val="115000"/>
              </a:lnSpc>
              <a:spcAft>
                <a:spcPts val="800"/>
              </a:spcAft>
            </a:pPr>
            <a:r>
              <a:rPr lang="en-US" sz="2000" b="1" dirty="0">
                <a:solidFill>
                  <a:schemeClr val="tx2">
                    <a:lumMod val="75000"/>
                    <a:lumOff val="25000"/>
                  </a:schemeClr>
                </a:solidFill>
              </a:rPr>
              <a:t>System Architecture Diagram</a:t>
            </a:r>
          </a:p>
        </p:txBody>
      </p:sp>
    </p:spTree>
    <p:extLst>
      <p:ext uri="{BB962C8B-B14F-4D97-AF65-F5344CB8AC3E}">
        <p14:creationId xmlns:p14="http://schemas.microsoft.com/office/powerpoint/2010/main" val="204558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4A123D-9D62-05D1-50A6-D2F37818EC74}"/>
              </a:ext>
            </a:extLst>
          </p:cNvPr>
          <p:cNvSpPr txBox="1">
            <a:spLocks/>
          </p:cNvSpPr>
          <p:nvPr/>
        </p:nvSpPr>
        <p:spPr>
          <a:xfrm>
            <a:off x="2683371" y="339926"/>
            <a:ext cx="7316331" cy="6762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sz="2800" b="1" dirty="0"/>
              <a:t>Supplier Demand Forecasting Dashboard</a:t>
            </a:r>
            <a:br>
              <a:rPr lang="en-US" sz="2800" b="1" dirty="0"/>
            </a:br>
            <a:r>
              <a:rPr lang="en-US" sz="2000" u="sng" dirty="0">
                <a:solidFill>
                  <a:srgbClr val="FF0000"/>
                </a:solidFill>
              </a:rPr>
              <a:t>Proven Gap Analysis and Creative Solution for Sri Lankan Restaurants</a:t>
            </a:r>
            <a:endParaRPr lang="en-US" sz="2800" u="sng" dirty="0">
              <a:solidFill>
                <a:srgbClr val="FF0000"/>
              </a:solidFill>
            </a:endParaRPr>
          </a:p>
        </p:txBody>
      </p:sp>
      <p:sp>
        <p:nvSpPr>
          <p:cNvPr id="8" name="Rectangle 7"/>
          <p:cNvSpPr/>
          <p:nvPr/>
        </p:nvSpPr>
        <p:spPr>
          <a:xfrm>
            <a:off x="1007537" y="1507958"/>
            <a:ext cx="10668000" cy="2778709"/>
          </a:xfrm>
          <a:prstGeom prst="rect">
            <a:avLst/>
          </a:prstGeom>
        </p:spPr>
        <p:txBody>
          <a:bodyPr wrap="square">
            <a:spAutoFit/>
          </a:bodyPr>
          <a:lstStyle/>
          <a:p>
            <a:pPr>
              <a:lnSpc>
                <a:spcPct val="115000"/>
              </a:lnSpc>
              <a:spcAft>
                <a:spcPts val="800"/>
              </a:spcAft>
            </a:pPr>
            <a:r>
              <a:rPr lang="en-US" sz="2000" b="1" dirty="0">
                <a:solidFill>
                  <a:schemeClr val="tx2">
                    <a:lumMod val="75000"/>
                    <a:lumOff val="25000"/>
                  </a:schemeClr>
                </a:solidFill>
              </a:rPr>
              <a:t>Real-World Usage Scenario</a:t>
            </a:r>
            <a:endParaRPr lang="en-US" dirty="0"/>
          </a:p>
          <a:p>
            <a:pPr marL="342900" marR="0" lvl="0" indent="-342900">
              <a:lnSpc>
                <a:spcPct val="115000"/>
              </a:lnSpc>
              <a:spcBef>
                <a:spcPts val="0"/>
              </a:spcBef>
              <a:spcAft>
                <a:spcPts val="0"/>
              </a:spcAft>
              <a:buFont typeface="Symbol" panose="05050102010706020507" pitchFamily="18" charset="2"/>
              <a:buChar char=""/>
            </a:pPr>
            <a:r>
              <a:rPr lang="en-US" b="1" dirty="0"/>
              <a:t>Daily Data Upload: </a:t>
            </a:r>
            <a:r>
              <a:rPr lang="en-US" dirty="0"/>
              <a:t>Restaurants share dish-level sales each evening.</a:t>
            </a:r>
          </a:p>
          <a:p>
            <a:pPr marL="342900" marR="0" lvl="0" indent="-342900">
              <a:lnSpc>
                <a:spcPct val="115000"/>
              </a:lnSpc>
              <a:spcBef>
                <a:spcPts val="0"/>
              </a:spcBef>
              <a:spcAft>
                <a:spcPts val="0"/>
              </a:spcAft>
              <a:buFont typeface="Symbol" panose="05050102010706020507" pitchFamily="18" charset="2"/>
              <a:buChar char=""/>
            </a:pPr>
            <a:r>
              <a:rPr lang="en-US" b="1" dirty="0"/>
              <a:t>Forecasting: </a:t>
            </a:r>
            <a:r>
              <a:rPr lang="en-US" dirty="0"/>
              <a:t>Local models update overnight; federated learning aggregates insights without exposing raw data.</a:t>
            </a:r>
          </a:p>
          <a:p>
            <a:pPr marL="342900" marR="0" lvl="0" indent="-342900">
              <a:lnSpc>
                <a:spcPct val="115000"/>
              </a:lnSpc>
              <a:spcBef>
                <a:spcPts val="0"/>
              </a:spcBef>
              <a:spcAft>
                <a:spcPts val="0"/>
              </a:spcAft>
              <a:buFont typeface="Symbol" panose="05050102010706020507" pitchFamily="18" charset="2"/>
              <a:buChar char=""/>
            </a:pPr>
            <a:r>
              <a:rPr lang="en-US" b="1" dirty="0"/>
              <a:t>Dashboard &amp; Alerts: </a:t>
            </a:r>
            <a:r>
              <a:rPr lang="en-US" dirty="0"/>
              <a:t>Next morning, suppliers see ingredient forecasts, trends, and safety-stock reorder suggestions (via dashboard or WhatsApp).</a:t>
            </a:r>
          </a:p>
          <a:p>
            <a:pPr marL="342900" marR="0" lvl="0" indent="-342900">
              <a:lnSpc>
                <a:spcPct val="115000"/>
              </a:lnSpc>
              <a:spcBef>
                <a:spcPts val="0"/>
              </a:spcBef>
              <a:spcAft>
                <a:spcPts val="0"/>
              </a:spcAft>
              <a:buFont typeface="Symbol" panose="05050102010706020507" pitchFamily="18" charset="2"/>
              <a:buChar char=""/>
            </a:pPr>
            <a:r>
              <a:rPr lang="en-US" b="1" dirty="0"/>
              <a:t>Collaboration: </a:t>
            </a:r>
            <a:r>
              <a:rPr lang="en-US" dirty="0"/>
              <a:t>Suppliers get aggregated demand forecasts, enabling smarter production planning.</a:t>
            </a:r>
          </a:p>
          <a:p>
            <a:pPr marL="342900" marR="0" lvl="0" indent="-342900">
              <a:lnSpc>
                <a:spcPct val="115000"/>
              </a:lnSpc>
              <a:spcBef>
                <a:spcPts val="0"/>
              </a:spcBef>
              <a:spcAft>
                <a:spcPts val="800"/>
              </a:spcAft>
              <a:buFont typeface="Symbol" panose="05050102010706020507" pitchFamily="18" charset="2"/>
              <a:buChar char=""/>
            </a:pPr>
            <a:r>
              <a:rPr lang="en-US" b="1" dirty="0"/>
              <a:t>Impact: </a:t>
            </a:r>
            <a:r>
              <a:rPr lang="en-US" dirty="0"/>
              <a:t>Reduced spoilage, fewer </a:t>
            </a:r>
            <a:r>
              <a:rPr lang="en-US" dirty="0" err="1"/>
              <a:t>stockouts</a:t>
            </a:r>
            <a:r>
              <a:rPr lang="en-US" dirty="0"/>
              <a:t>, cost savings, and higher customer satisfaction. </a:t>
            </a:r>
          </a:p>
        </p:txBody>
      </p:sp>
      <p:sp>
        <p:nvSpPr>
          <p:cNvPr id="2" name="Footer Placeholder 4">
            <a:extLst>
              <a:ext uri="{FF2B5EF4-FFF2-40B4-BE49-F238E27FC236}">
                <a16:creationId xmlns:a16="http://schemas.microsoft.com/office/drawing/2014/main" id="{6749FC31-9C0E-DEE2-91D9-F19AA657F90D}"/>
              </a:ext>
            </a:extLst>
          </p:cNvPr>
          <p:cNvSpPr>
            <a:spLocks noGrp="1"/>
          </p:cNvSpPr>
          <p:nvPr>
            <p:ph type="ftr" sz="quarter" idx="11"/>
          </p:nvPr>
        </p:nvSpPr>
        <p:spPr>
          <a:xfrm>
            <a:off x="3363892" y="6356350"/>
            <a:ext cx="4328379" cy="365125"/>
          </a:xfrm>
        </p:spPr>
        <p:txBody>
          <a:body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IT22249470  | Alawaththa A.K.A.A |   Project ID: 25_26J_393</a:t>
            </a:r>
            <a:endParaRPr lang="en-US" dirty="0">
              <a:solidFill>
                <a:schemeClr val="bg2">
                  <a:lumMod val="50000"/>
                </a:schemeClr>
              </a:solidFill>
            </a:endParaRPr>
          </a:p>
        </p:txBody>
      </p:sp>
    </p:spTree>
    <p:extLst>
      <p:ext uri="{BB962C8B-B14F-4D97-AF65-F5344CB8AC3E}">
        <p14:creationId xmlns:p14="http://schemas.microsoft.com/office/powerpoint/2010/main" val="153960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FF6185-546C-7917-B169-FFDF0EEC9B87}"/>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F2BFD848-43DF-E9F5-775B-F89C02F792CD}"/>
              </a:ext>
            </a:extLst>
          </p:cNvPr>
          <p:cNvSpPr>
            <a:spLocks noGrp="1"/>
          </p:cNvSpPr>
          <p:nvPr>
            <p:ph type="sldNum" sz="quarter" idx="12"/>
          </p:nvPr>
        </p:nvSpPr>
        <p:spPr/>
        <p:txBody>
          <a:bodyPr/>
          <a:lstStyle/>
          <a:p>
            <a:fld id="{9B4A378B-29F7-4FA7-A452-40E38F6CA186}" type="slidenum">
              <a:rPr lang="en-US" smtClean="0"/>
              <a:t>25</a:t>
            </a:fld>
            <a:endParaRPr lang="en-US"/>
          </a:p>
        </p:txBody>
      </p:sp>
      <p:sp>
        <p:nvSpPr>
          <p:cNvPr id="10" name="Rectangle 2">
            <a:extLst>
              <a:ext uri="{FF2B5EF4-FFF2-40B4-BE49-F238E27FC236}">
                <a16:creationId xmlns:a16="http://schemas.microsoft.com/office/drawing/2014/main" id="{F0DBD3A8-235B-5DDC-3128-19224FEAC519}"/>
              </a:ext>
            </a:extLst>
          </p:cNvPr>
          <p:cNvSpPr>
            <a:spLocks noChangeArrowheads="1"/>
          </p:cNvSpPr>
          <p:nvPr/>
        </p:nvSpPr>
        <p:spPr bwMode="auto">
          <a:xfrm>
            <a:off x="957419" y="2571748"/>
            <a:ext cx="10509789"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Title of the Individual Component :</a:t>
            </a:r>
            <a:r>
              <a:rPr lang="en-US" sz="2800" dirty="0">
                <a:latin typeface="+mj-lt"/>
              </a:rPr>
              <a:t>Food Price Prediction and Supplier Recommendation</a:t>
            </a:r>
            <a:endParaRPr lang="en-US" altLang="en-US" sz="2800" dirty="0">
              <a:solidFill>
                <a:srgbClr val="000000"/>
              </a:solidFill>
              <a:latin typeface="+mj-lt"/>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Specialization: Information Technology</a:t>
            </a: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p:txBody>
      </p:sp>
      <p:pic>
        <p:nvPicPr>
          <p:cNvPr id="13" name="Google Shape;4363;p61">
            <a:extLst>
              <a:ext uri="{FF2B5EF4-FFF2-40B4-BE49-F238E27FC236}">
                <a16:creationId xmlns:a16="http://schemas.microsoft.com/office/drawing/2014/main" id="{099A32E7-2617-19BE-1E8C-90A3BADECE7E}"/>
              </a:ext>
            </a:extLst>
          </p:cNvPr>
          <p:cNvPicPr preferRelativeResize="0">
            <a:picLocks/>
          </p:cNvPicPr>
          <p:nvPr/>
        </p:nvPicPr>
        <p:blipFill>
          <a:blip r:embed="rId2">
            <a:extLst>
              <a:ext uri="{28A0092B-C50C-407E-A947-70E740481C1C}">
                <a14:useLocalDpi xmlns:a14="http://schemas.microsoft.com/office/drawing/2010/main" val="0"/>
              </a:ext>
            </a:extLst>
          </a:blip>
          <a:srcRect l="5252" r="5252"/>
          <a:stretch/>
        </p:blipFill>
        <p:spPr>
          <a:xfrm>
            <a:off x="9955575" y="306207"/>
            <a:ext cx="1860425" cy="2078774"/>
          </a:xfrm>
          <a:prstGeom prst="teardrop">
            <a:avLst>
              <a:gd name="adj" fmla="val 61128"/>
            </a:avLst>
          </a:prstGeom>
          <a:noFill/>
          <a:ln>
            <a:noFill/>
          </a:ln>
        </p:spPr>
      </p:pic>
      <p:sp>
        <p:nvSpPr>
          <p:cNvPr id="2" name="Footer Placeholder 4">
            <a:extLst>
              <a:ext uri="{FF2B5EF4-FFF2-40B4-BE49-F238E27FC236}">
                <a16:creationId xmlns:a16="http://schemas.microsoft.com/office/drawing/2014/main" id="{DB73F6AE-2065-12A5-AB46-A8A85A96EE16}"/>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a:p>
            <a:endParaRPr lang="en-US" dirty="0"/>
          </a:p>
        </p:txBody>
      </p:sp>
    </p:spTree>
    <p:extLst>
      <p:ext uri="{BB962C8B-B14F-4D97-AF65-F5344CB8AC3E}">
        <p14:creationId xmlns:p14="http://schemas.microsoft.com/office/powerpoint/2010/main" val="275019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2ECDC10-533F-0F67-6263-9D7D61226F8D}"/>
              </a:ext>
            </a:extLst>
          </p:cNvPr>
          <p:cNvSpPr>
            <a:spLocks noGrp="1"/>
          </p:cNvSpPr>
          <p:nvPr>
            <p:ph type="title"/>
          </p:nvPr>
        </p:nvSpPr>
        <p:spPr>
          <a:xfrm>
            <a:off x="838200" y="273685"/>
            <a:ext cx="10515600" cy="704723"/>
          </a:xfrm>
        </p:spPr>
        <p:txBody>
          <a:bodyPr>
            <a:normAutofit/>
          </a:bodyPr>
          <a:lstStyle/>
          <a:p>
            <a:pPr algn="ctr"/>
            <a:r>
              <a:rPr lang="en-US" sz="2800" b="1" dirty="0"/>
              <a:t>Food Price Prediction and Supplier Recommendation</a:t>
            </a:r>
          </a:p>
        </p:txBody>
      </p:sp>
      <p:sp>
        <p:nvSpPr>
          <p:cNvPr id="14" name="Content Placeholder 2">
            <a:extLst>
              <a:ext uri="{FF2B5EF4-FFF2-40B4-BE49-F238E27FC236}">
                <a16:creationId xmlns:a16="http://schemas.microsoft.com/office/drawing/2014/main" id="{45C948ED-14AB-2658-BB96-F3F6D0F3C666}"/>
              </a:ext>
            </a:extLst>
          </p:cNvPr>
          <p:cNvSpPr>
            <a:spLocks noGrp="1"/>
          </p:cNvSpPr>
          <p:nvPr>
            <p:ph idx="1"/>
          </p:nvPr>
        </p:nvSpPr>
        <p:spPr>
          <a:xfrm>
            <a:off x="838200" y="978408"/>
            <a:ext cx="10515600" cy="5198555"/>
          </a:xfrm>
        </p:spPr>
        <p:txBody>
          <a:bodyPr>
            <a:normAutofit/>
          </a:bodyPr>
          <a:lstStyle/>
          <a:p>
            <a:pPr marL="0" indent="0" algn="just">
              <a:buNone/>
            </a:pPr>
            <a:r>
              <a:rPr lang="en-US" sz="1800" b="1" dirty="0"/>
              <a:t>                                                                  </a:t>
            </a:r>
            <a:r>
              <a:rPr lang="en-US" sz="2000" b="1" dirty="0">
                <a:solidFill>
                  <a:schemeClr val="tx2">
                    <a:lumMod val="75000"/>
                    <a:lumOff val="25000"/>
                  </a:schemeClr>
                </a:solidFill>
              </a:rPr>
              <a:t>Research Gap &amp; Problem</a:t>
            </a:r>
          </a:p>
          <a:p>
            <a:r>
              <a:rPr lang="en-US" sz="1800" dirty="0"/>
              <a:t>Sri Lankan restaurants face volatile ingredient prices and must select suppliers without objective guidance.</a:t>
            </a:r>
          </a:p>
          <a:p>
            <a:r>
              <a:rPr lang="en-US" sz="1800" dirty="0"/>
              <a:t>No localized system supports dish pricing or supplier reliability decisions.</a:t>
            </a:r>
          </a:p>
          <a:p>
            <a:pPr marL="0" indent="0">
              <a:buNone/>
            </a:pPr>
            <a:r>
              <a:rPr lang="en-US" sz="1800" b="1" dirty="0"/>
              <a:t>                                                                   </a:t>
            </a:r>
            <a:r>
              <a:rPr lang="en-US" sz="2000" b="1" dirty="0">
                <a:solidFill>
                  <a:schemeClr val="tx2">
                    <a:lumMod val="75000"/>
                    <a:lumOff val="25000"/>
                  </a:schemeClr>
                </a:solidFill>
              </a:rPr>
              <a:t>Proven Gap &amp; Novelty</a:t>
            </a:r>
          </a:p>
          <a:p>
            <a:r>
              <a:rPr lang="en-US" sz="1800" dirty="0"/>
              <a:t>Global food price models (FAO, WFP, World Bank) track Sri Lankan ingredient prices—but they’re built for national-level planning, not restaurant operations.</a:t>
            </a:r>
          </a:p>
          <a:p>
            <a:r>
              <a:rPr lang="en-US" sz="1800" dirty="0"/>
              <a:t>And no tools link these forecasts to dish-level costing or supplier decisions.</a:t>
            </a:r>
          </a:p>
          <a:p>
            <a:r>
              <a:rPr lang="en-US" sz="1800" b="1" dirty="0"/>
              <a:t>Novelty:</a:t>
            </a:r>
            <a:r>
              <a:rPr lang="en-US" sz="1800" dirty="0"/>
              <a:t> First system globally to fuse ingredient price prediction + BOM-based dish cost indexing + AHP supplier reliability + Ingredient price spike alerts.</a:t>
            </a:r>
          </a:p>
          <a:p>
            <a:pPr marL="0" indent="0">
              <a:buNone/>
            </a:pPr>
            <a:r>
              <a:rPr lang="en-US" sz="1900" b="1" dirty="0"/>
              <a:t>                            </a:t>
            </a:r>
            <a:r>
              <a:rPr lang="en-US" sz="1800" b="1" dirty="0"/>
              <a:t>Existing Shortcomings                        →                        Our Fix</a:t>
            </a:r>
            <a:endParaRPr lang="en-US" sz="1800" dirty="0"/>
          </a:p>
          <a:p>
            <a:endParaRPr lang="en-US" dirty="0"/>
          </a:p>
        </p:txBody>
      </p:sp>
      <p:sp>
        <p:nvSpPr>
          <p:cNvPr id="15" name="Date Placeholder 3">
            <a:extLst>
              <a:ext uri="{FF2B5EF4-FFF2-40B4-BE49-F238E27FC236}">
                <a16:creationId xmlns:a16="http://schemas.microsoft.com/office/drawing/2014/main" id="{8E13B652-AC69-A2C5-63FA-CB380271A24C}"/>
              </a:ext>
            </a:extLst>
          </p:cNvPr>
          <p:cNvSpPr>
            <a:spLocks noGrp="1"/>
          </p:cNvSpPr>
          <p:nvPr>
            <p:ph type="dt" sz="half" idx="10"/>
          </p:nvPr>
        </p:nvSpPr>
        <p:spPr>
          <a:xfrm>
            <a:off x="9799320" y="6356350"/>
            <a:ext cx="2743200" cy="365125"/>
          </a:xfrm>
        </p:spPr>
        <p:txBody>
          <a:bodyPr/>
          <a:lstStyle/>
          <a:p>
            <a:r>
              <a:rPr lang="en-US"/>
              <a:t>9/5/2025</a:t>
            </a:r>
          </a:p>
        </p:txBody>
      </p:sp>
      <p:sp>
        <p:nvSpPr>
          <p:cNvPr id="16" name="Footer Placeholder 4">
            <a:extLst>
              <a:ext uri="{FF2B5EF4-FFF2-40B4-BE49-F238E27FC236}">
                <a16:creationId xmlns:a16="http://schemas.microsoft.com/office/drawing/2014/main" id="{CFE21076-C3B2-189D-4B38-A8EDB05C5AC5}"/>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a:p>
            <a:endParaRPr lang="en-US" dirty="0"/>
          </a:p>
        </p:txBody>
      </p:sp>
      <p:sp>
        <p:nvSpPr>
          <p:cNvPr id="17" name="Slide Number Placeholder 5">
            <a:extLst>
              <a:ext uri="{FF2B5EF4-FFF2-40B4-BE49-F238E27FC236}">
                <a16:creationId xmlns:a16="http://schemas.microsoft.com/office/drawing/2014/main" id="{202BB4ED-B580-4E09-E406-A9B62B501447}"/>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26</a:t>
            </a:fld>
            <a:endParaRPr lang="en-US"/>
          </a:p>
        </p:txBody>
      </p:sp>
      <p:graphicFrame>
        <p:nvGraphicFramePr>
          <p:cNvPr id="18" name="Table 17">
            <a:extLst>
              <a:ext uri="{FF2B5EF4-FFF2-40B4-BE49-F238E27FC236}">
                <a16:creationId xmlns:a16="http://schemas.microsoft.com/office/drawing/2014/main" id="{A97B4FBF-D3B7-7B4C-A548-FB5A3DA3CF19}"/>
              </a:ext>
            </a:extLst>
          </p:cNvPr>
          <p:cNvGraphicFramePr>
            <a:graphicFrameLocks noGrp="1"/>
          </p:cNvGraphicFramePr>
          <p:nvPr/>
        </p:nvGraphicFramePr>
        <p:xfrm>
          <a:off x="1307592" y="4675632"/>
          <a:ext cx="9473184" cy="1381760"/>
        </p:xfrm>
        <a:graphic>
          <a:graphicData uri="http://schemas.openxmlformats.org/drawingml/2006/table">
            <a:tbl>
              <a:tblPr firstRow="1" lastCol="1" bandRow="1">
                <a:tableStyleId>{D27102A9-8310-4765-A935-A1911B00CA55}</a:tableStyleId>
              </a:tblPr>
              <a:tblGrid>
                <a:gridCol w="4736592">
                  <a:extLst>
                    <a:ext uri="{9D8B030D-6E8A-4147-A177-3AD203B41FA5}">
                      <a16:colId xmlns:a16="http://schemas.microsoft.com/office/drawing/2014/main" val="1896692049"/>
                    </a:ext>
                  </a:extLst>
                </a:gridCol>
                <a:gridCol w="4736592">
                  <a:extLst>
                    <a:ext uri="{9D8B030D-6E8A-4147-A177-3AD203B41FA5}">
                      <a16:colId xmlns:a16="http://schemas.microsoft.com/office/drawing/2014/main" val="2648733712"/>
                    </a:ext>
                  </a:extLst>
                </a:gridCol>
              </a:tblGrid>
              <a:tr h="370840">
                <a:tc>
                  <a:txBody>
                    <a:bodyPr/>
                    <a:lstStyle/>
                    <a:p>
                      <a:pPr algn="l"/>
                      <a:r>
                        <a:rPr lang="en-US" b="0" dirty="0"/>
                        <a:t>The systems are disconnected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0" dirty="0"/>
                        <a:t>Integrate both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2545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existing systems rank suppliers based on </a:t>
                      </a:r>
                      <a:r>
                        <a:rPr lang="en-US" b="0" dirty="0"/>
                        <a:t>price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0" dirty="0"/>
                        <a:t>Add timeliness &amp; freshness based on past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343920"/>
                  </a:ext>
                </a:extLst>
              </a:tr>
              <a:tr h="370840">
                <a:tc>
                  <a:txBody>
                    <a:bodyPr/>
                    <a:lstStyle/>
                    <a:p>
                      <a:pPr algn="l"/>
                      <a:r>
                        <a:rPr lang="en-US" dirty="0"/>
                        <a:t>No alerts or dish-level insights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0" dirty="0"/>
                        <a:t>We show expected price ranges, recommend the best suppliers, and warn when costs spike.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534495"/>
                  </a:ext>
                </a:extLst>
              </a:tr>
            </a:tbl>
          </a:graphicData>
        </a:graphic>
      </p:graphicFrame>
    </p:spTree>
    <p:extLst>
      <p:ext uri="{BB962C8B-B14F-4D97-AF65-F5344CB8AC3E}">
        <p14:creationId xmlns:p14="http://schemas.microsoft.com/office/powerpoint/2010/main" val="175836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092BE5-5152-EE9C-411C-42EA6FEC4CA2}"/>
              </a:ext>
            </a:extLst>
          </p:cNvPr>
          <p:cNvSpPr>
            <a:spLocks noGrp="1"/>
          </p:cNvSpPr>
          <p:nvPr>
            <p:ph type="title"/>
          </p:nvPr>
        </p:nvSpPr>
        <p:spPr>
          <a:xfrm>
            <a:off x="838200" y="365126"/>
            <a:ext cx="10515600" cy="616776"/>
          </a:xfrm>
        </p:spPr>
        <p:txBody>
          <a:bodyPr>
            <a:normAutofit/>
          </a:bodyPr>
          <a:lstStyle/>
          <a:p>
            <a:pPr algn="ctr"/>
            <a:r>
              <a:rPr lang="en-US" sz="2800" b="1" dirty="0"/>
              <a:t>Food Price Prediction and Supplier Recommendation</a:t>
            </a:r>
            <a:endParaRPr lang="en-US" sz="2800" dirty="0"/>
          </a:p>
        </p:txBody>
      </p:sp>
      <p:sp>
        <p:nvSpPr>
          <p:cNvPr id="8" name="Content Placeholder 2">
            <a:extLst>
              <a:ext uri="{FF2B5EF4-FFF2-40B4-BE49-F238E27FC236}">
                <a16:creationId xmlns:a16="http://schemas.microsoft.com/office/drawing/2014/main" id="{DC35D851-CDDC-29CD-5D18-53A1E2247C5E}"/>
              </a:ext>
            </a:extLst>
          </p:cNvPr>
          <p:cNvSpPr>
            <a:spLocks noGrp="1"/>
          </p:cNvSpPr>
          <p:nvPr>
            <p:ph idx="1"/>
          </p:nvPr>
        </p:nvSpPr>
        <p:spPr>
          <a:xfrm>
            <a:off x="838200" y="1161288"/>
            <a:ext cx="10515600" cy="5015675"/>
          </a:xfrm>
        </p:spPr>
        <p:txBody>
          <a:bodyPr>
            <a:normAutofit/>
          </a:bodyPr>
          <a:lstStyle/>
          <a:p>
            <a:pPr marL="0" indent="0">
              <a:buNone/>
            </a:pPr>
            <a:r>
              <a:rPr lang="en-US" sz="1800" b="1" dirty="0">
                <a:solidFill>
                  <a:schemeClr val="accent2">
                    <a:lumMod val="75000"/>
                  </a:schemeClr>
                </a:solidFill>
              </a:rPr>
              <a:t>                                                     </a:t>
            </a:r>
            <a:r>
              <a:rPr lang="en-US" sz="2000" b="1" dirty="0">
                <a:solidFill>
                  <a:schemeClr val="tx2">
                    <a:lumMod val="75000"/>
                    <a:lumOff val="25000"/>
                  </a:schemeClr>
                </a:solidFill>
              </a:rPr>
              <a:t>Key Domains of Specialization </a:t>
            </a:r>
            <a:endParaRPr lang="en-US" sz="2000" dirty="0">
              <a:solidFill>
                <a:schemeClr val="tx2">
                  <a:lumMod val="75000"/>
                  <a:lumOff val="25000"/>
                </a:schemeClr>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b="1" dirty="0">
                <a:solidFill>
                  <a:schemeClr val="accent2">
                    <a:lumMod val="75000"/>
                  </a:schemeClr>
                </a:solidFill>
              </a:rPr>
              <a:t>                                                    </a:t>
            </a:r>
            <a:r>
              <a:rPr lang="en-US" sz="2000" b="1" dirty="0">
                <a:solidFill>
                  <a:schemeClr val="tx2">
                    <a:lumMod val="75000"/>
                    <a:lumOff val="25000"/>
                  </a:schemeClr>
                </a:solidFill>
              </a:rPr>
              <a:t>Latest Technologies Used</a:t>
            </a:r>
          </a:p>
          <a:p>
            <a:r>
              <a:rPr lang="en-US" sz="1800" b="1" dirty="0"/>
              <a:t>React Native</a:t>
            </a:r>
            <a:r>
              <a:rPr lang="en-US" sz="1800" dirty="0"/>
              <a:t> – cross-platform mobile app for Android/iOS.</a:t>
            </a:r>
          </a:p>
          <a:p>
            <a:r>
              <a:rPr lang="en-US" sz="1800" b="1" dirty="0"/>
              <a:t>Node.js + MongoDB</a:t>
            </a:r>
            <a:r>
              <a:rPr lang="en-US" sz="1800" dirty="0"/>
              <a:t> – lightweight backend with scalable NoSQL DB.</a:t>
            </a:r>
          </a:p>
          <a:p>
            <a:r>
              <a:rPr lang="en-US" sz="1800" b="1" dirty="0"/>
              <a:t>AWS / Google Cloud</a:t>
            </a:r>
            <a:r>
              <a:rPr lang="en-US" sz="1800" dirty="0"/>
              <a:t> – cloud/edge deployment for near real-time processing.</a:t>
            </a:r>
          </a:p>
          <a:p>
            <a:r>
              <a:rPr lang="en-US" sz="1800" b="1" dirty="0"/>
              <a:t>Context-aware AI</a:t>
            </a:r>
            <a:r>
              <a:rPr lang="en-US" sz="1800" dirty="0"/>
              <a:t> – integrates cultural calendar + weather data (Sri Lankan market).</a:t>
            </a:r>
          </a:p>
          <a:p>
            <a:pPr marL="0" indent="0">
              <a:buNone/>
            </a:pPr>
            <a:endParaRPr lang="en-US" sz="1800" b="1" dirty="0">
              <a:solidFill>
                <a:schemeClr val="accent2">
                  <a:lumMod val="75000"/>
                </a:schemeClr>
              </a:solidFill>
            </a:endParaRPr>
          </a:p>
        </p:txBody>
      </p:sp>
      <p:sp>
        <p:nvSpPr>
          <p:cNvPr id="9" name="Date Placeholder 3">
            <a:extLst>
              <a:ext uri="{FF2B5EF4-FFF2-40B4-BE49-F238E27FC236}">
                <a16:creationId xmlns:a16="http://schemas.microsoft.com/office/drawing/2014/main" id="{60787239-B708-B0B6-F811-382190370605}"/>
              </a:ext>
            </a:extLst>
          </p:cNvPr>
          <p:cNvSpPr>
            <a:spLocks noGrp="1"/>
          </p:cNvSpPr>
          <p:nvPr>
            <p:ph type="dt" sz="half" idx="10"/>
          </p:nvPr>
        </p:nvSpPr>
        <p:spPr>
          <a:xfrm>
            <a:off x="9799320" y="6356350"/>
            <a:ext cx="2743200" cy="365125"/>
          </a:xfrm>
        </p:spPr>
        <p:txBody>
          <a:bodyPr/>
          <a:lstStyle/>
          <a:p>
            <a:r>
              <a:rPr lang="en-US"/>
              <a:t>9/5/2025</a:t>
            </a:r>
          </a:p>
        </p:txBody>
      </p:sp>
      <p:sp>
        <p:nvSpPr>
          <p:cNvPr id="10" name="Footer Placeholder 4">
            <a:extLst>
              <a:ext uri="{FF2B5EF4-FFF2-40B4-BE49-F238E27FC236}">
                <a16:creationId xmlns:a16="http://schemas.microsoft.com/office/drawing/2014/main" id="{D497C6F7-41E6-12A2-B43D-CB50F4FF45E0}"/>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a:p>
            <a:endParaRPr lang="en-US" dirty="0"/>
          </a:p>
        </p:txBody>
      </p:sp>
      <p:sp>
        <p:nvSpPr>
          <p:cNvPr id="11" name="Slide Number Placeholder 5">
            <a:extLst>
              <a:ext uri="{FF2B5EF4-FFF2-40B4-BE49-F238E27FC236}">
                <a16:creationId xmlns:a16="http://schemas.microsoft.com/office/drawing/2014/main" id="{4B6FA965-6DE5-CE17-56A7-682B9346447F}"/>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27</a:t>
            </a:fld>
            <a:endParaRPr lang="en-US"/>
          </a:p>
        </p:txBody>
      </p:sp>
      <p:graphicFrame>
        <p:nvGraphicFramePr>
          <p:cNvPr id="12" name="Table 11">
            <a:extLst>
              <a:ext uri="{FF2B5EF4-FFF2-40B4-BE49-F238E27FC236}">
                <a16:creationId xmlns:a16="http://schemas.microsoft.com/office/drawing/2014/main" id="{36E5E504-FE3C-C128-C3FA-844151315B2E}"/>
              </a:ext>
            </a:extLst>
          </p:cNvPr>
          <p:cNvGraphicFramePr>
            <a:graphicFrameLocks noGrp="1"/>
          </p:cNvGraphicFramePr>
          <p:nvPr/>
        </p:nvGraphicFramePr>
        <p:xfrm>
          <a:off x="931333" y="1608242"/>
          <a:ext cx="10422467" cy="2286000"/>
        </p:xfrm>
        <a:graphic>
          <a:graphicData uri="http://schemas.openxmlformats.org/drawingml/2006/table">
            <a:tbl>
              <a:tblPr firstRow="1" bandRow="1">
                <a:tableStyleId>{D27102A9-8310-4765-A935-A1911B00CA55}</a:tableStyleId>
              </a:tblPr>
              <a:tblGrid>
                <a:gridCol w="2794804">
                  <a:extLst>
                    <a:ext uri="{9D8B030D-6E8A-4147-A177-3AD203B41FA5}">
                      <a16:colId xmlns:a16="http://schemas.microsoft.com/office/drawing/2014/main" val="3197303048"/>
                    </a:ext>
                  </a:extLst>
                </a:gridCol>
                <a:gridCol w="7627663">
                  <a:extLst>
                    <a:ext uri="{9D8B030D-6E8A-4147-A177-3AD203B41FA5}">
                      <a16:colId xmlns:a16="http://schemas.microsoft.com/office/drawing/2014/main" val="3523474162"/>
                    </a:ext>
                  </a:extLst>
                </a:gridCol>
              </a:tblGrid>
              <a:tr h="0">
                <a:tc>
                  <a:txBody>
                    <a:bodyPr/>
                    <a:lstStyle/>
                    <a:p>
                      <a:pPr algn="l"/>
                      <a:r>
                        <a:rPr lang="en-US" b="0" dirty="0"/>
                        <a:t>Time-series forecasting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0" dirty="0"/>
                        <a:t>Predict ingredient price trends and link them to dish-level cost projections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631624"/>
                  </a:ext>
                </a:extLst>
              </a:tr>
              <a:tr h="480484">
                <a:tc>
                  <a:txBody>
                    <a:bodyPr/>
                    <a:lstStyle/>
                    <a:p>
                      <a:pPr algn="l"/>
                      <a:r>
                        <a:rPr lang="en-US" dirty="0"/>
                        <a:t>Decision science (AHP / MCDM)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Evaluate suppliers using multiple criteria—cost, delivery speed, and freshness.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553254"/>
                  </a:ext>
                </a:extLst>
              </a:tr>
              <a:tr h="480484">
                <a:tc>
                  <a:txBody>
                    <a:bodyPr/>
                    <a:lstStyle/>
                    <a:p>
                      <a:pPr algn="l"/>
                      <a:r>
                        <a:rPr lang="en-US" dirty="0"/>
                        <a:t>Pricing analytics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Generate smart price bands for each dish to protect margins and absorb cost fluctuations.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625625"/>
                  </a:ext>
                </a:extLst>
              </a:tr>
              <a:tr h="480484">
                <a:tc>
                  <a:txBody>
                    <a:bodyPr/>
                    <a:lstStyle/>
                    <a:p>
                      <a:pPr algn="l"/>
                      <a:r>
                        <a:rPr lang="en-US" dirty="0"/>
                        <a:t>Data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Structure and clean BOM data, fill gaps, and build feature pipelines for forecasting and supplier scoring.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066656"/>
                  </a:ext>
                </a:extLst>
              </a:tr>
            </a:tbl>
          </a:graphicData>
        </a:graphic>
      </p:graphicFrame>
    </p:spTree>
    <p:extLst>
      <p:ext uri="{BB962C8B-B14F-4D97-AF65-F5344CB8AC3E}">
        <p14:creationId xmlns:p14="http://schemas.microsoft.com/office/powerpoint/2010/main" val="306221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73A0A-F08C-07D4-72AE-7D9AC6DDD195}"/>
              </a:ext>
            </a:extLst>
          </p:cNvPr>
          <p:cNvSpPr>
            <a:spLocks noGrp="1"/>
          </p:cNvSpPr>
          <p:nvPr>
            <p:ph type="dt" sz="half" idx="10"/>
          </p:nvPr>
        </p:nvSpPr>
        <p:spPr/>
        <p:txBody>
          <a:bodyPr/>
          <a:lstStyle/>
          <a:p>
            <a:r>
              <a:rPr lang="en-US"/>
              <a:t>9/5/2025</a:t>
            </a:r>
          </a:p>
        </p:txBody>
      </p:sp>
      <p:sp>
        <p:nvSpPr>
          <p:cNvPr id="7" name="Title 1">
            <a:extLst>
              <a:ext uri="{FF2B5EF4-FFF2-40B4-BE49-F238E27FC236}">
                <a16:creationId xmlns:a16="http://schemas.microsoft.com/office/drawing/2014/main" id="{7E82DBDF-B94D-6370-F5BF-B499027D8D7C}"/>
              </a:ext>
            </a:extLst>
          </p:cNvPr>
          <p:cNvSpPr>
            <a:spLocks noGrp="1"/>
          </p:cNvSpPr>
          <p:nvPr>
            <p:ph type="title"/>
          </p:nvPr>
        </p:nvSpPr>
        <p:spPr>
          <a:xfrm>
            <a:off x="838200" y="365125"/>
            <a:ext cx="10515600" cy="594995"/>
          </a:xfrm>
        </p:spPr>
        <p:txBody>
          <a:bodyPr>
            <a:normAutofit/>
          </a:bodyPr>
          <a:lstStyle/>
          <a:p>
            <a:pPr algn="ctr"/>
            <a:r>
              <a:rPr lang="en-US" sz="2800" b="1" dirty="0"/>
              <a:t>Food Price Prediction and Supplier Recommendation</a:t>
            </a:r>
            <a:endParaRPr lang="en-US" sz="2800" dirty="0"/>
          </a:p>
        </p:txBody>
      </p:sp>
      <p:sp>
        <p:nvSpPr>
          <p:cNvPr id="8" name="Content Placeholder 2">
            <a:extLst>
              <a:ext uri="{FF2B5EF4-FFF2-40B4-BE49-F238E27FC236}">
                <a16:creationId xmlns:a16="http://schemas.microsoft.com/office/drawing/2014/main" id="{888FF410-EB05-1AB3-B876-5A09F1CA915C}"/>
              </a:ext>
            </a:extLst>
          </p:cNvPr>
          <p:cNvSpPr>
            <a:spLocks noGrp="1"/>
          </p:cNvSpPr>
          <p:nvPr>
            <p:ph idx="1"/>
          </p:nvPr>
        </p:nvSpPr>
        <p:spPr>
          <a:xfrm>
            <a:off x="838200" y="960120"/>
            <a:ext cx="10515600" cy="5216843"/>
          </a:xfrm>
        </p:spPr>
        <p:txBody>
          <a:bodyPr>
            <a:normAutofit/>
          </a:bodyPr>
          <a:lstStyle/>
          <a:p>
            <a:pPr marL="0" indent="0">
              <a:buNone/>
            </a:pPr>
            <a:r>
              <a:rPr lang="en-US" sz="2000" b="1" dirty="0">
                <a:solidFill>
                  <a:schemeClr val="accent2">
                    <a:lumMod val="75000"/>
                  </a:schemeClr>
                </a:solidFill>
              </a:rPr>
              <a:t>                                       </a:t>
            </a:r>
            <a:r>
              <a:rPr lang="en-US" sz="2000" b="1" dirty="0">
                <a:solidFill>
                  <a:schemeClr val="tx2">
                    <a:lumMod val="75000"/>
                    <a:lumOff val="25000"/>
                  </a:schemeClr>
                </a:solidFill>
              </a:rPr>
              <a:t>How to Evaluate / Prove Success</a:t>
            </a:r>
          </a:p>
          <a:p>
            <a:r>
              <a:rPr lang="en-US" sz="2000" b="1" dirty="0"/>
              <a:t>MAPE</a:t>
            </a:r>
            <a:r>
              <a:rPr lang="en-US" sz="2000" dirty="0"/>
              <a:t>– Prediction accuracy measured with historical </a:t>
            </a:r>
            <a:r>
              <a:rPr lang="en-US" sz="2000" dirty="0" err="1"/>
              <a:t>backtests</a:t>
            </a:r>
            <a:r>
              <a:rPr lang="en-US" sz="2000" dirty="0"/>
              <a:t>.</a:t>
            </a:r>
          </a:p>
          <a:p>
            <a:r>
              <a:rPr lang="en-US" sz="2000" b="1" dirty="0"/>
              <a:t>NDCG@5 </a:t>
            </a:r>
            <a:r>
              <a:rPr lang="en-US" sz="2000" dirty="0"/>
              <a:t>– Supplier ranking accuracy compared with expert ground truth.</a:t>
            </a:r>
          </a:p>
          <a:p>
            <a:r>
              <a:rPr lang="en-US" sz="2000" b="1" dirty="0"/>
              <a:t>+/- 3%</a:t>
            </a:r>
            <a:r>
              <a:rPr lang="en-US" sz="2000" dirty="0"/>
              <a:t> – Dish margin stability maintained within safe bandwidth.</a:t>
            </a:r>
          </a:p>
          <a:p>
            <a:r>
              <a:rPr lang="en-US" sz="2000" b="1" dirty="0"/>
              <a:t>Late Deliveries-</a:t>
            </a:r>
            <a:r>
              <a:rPr lang="en-US" sz="2000" dirty="0"/>
              <a:t>Reduction in late deliveries and spoilage after supplier ranking adoption.</a:t>
            </a:r>
            <a:endParaRPr lang="en-US" sz="2000" b="1" dirty="0">
              <a:solidFill>
                <a:schemeClr val="accent2">
                  <a:lumMod val="75000"/>
                </a:schemeClr>
              </a:solidFill>
            </a:endParaRPr>
          </a:p>
        </p:txBody>
      </p:sp>
      <p:sp>
        <p:nvSpPr>
          <p:cNvPr id="9" name="Date Placeholder 3">
            <a:extLst>
              <a:ext uri="{FF2B5EF4-FFF2-40B4-BE49-F238E27FC236}">
                <a16:creationId xmlns:a16="http://schemas.microsoft.com/office/drawing/2014/main" id="{608B5D28-AE10-A5E9-F27F-84F472508F31}"/>
              </a:ext>
            </a:extLst>
          </p:cNvPr>
          <p:cNvSpPr txBox="1">
            <a:spLocks/>
          </p:cNvSpPr>
          <p:nvPr/>
        </p:nvSpPr>
        <p:spPr>
          <a:xfrm>
            <a:off x="979932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9/5/2025</a:t>
            </a:r>
          </a:p>
        </p:txBody>
      </p:sp>
      <p:sp>
        <p:nvSpPr>
          <p:cNvPr id="10" name="Footer Placeholder 4">
            <a:extLst>
              <a:ext uri="{FF2B5EF4-FFF2-40B4-BE49-F238E27FC236}">
                <a16:creationId xmlns:a16="http://schemas.microsoft.com/office/drawing/2014/main" id="{310BEC7A-E3B3-EFC8-789A-CD64BE27B5B6}"/>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a:p>
            <a:endParaRPr lang="en-US" dirty="0"/>
          </a:p>
        </p:txBody>
      </p:sp>
      <p:sp>
        <p:nvSpPr>
          <p:cNvPr id="11" name="Slide Number Placeholder 5">
            <a:extLst>
              <a:ext uri="{FF2B5EF4-FFF2-40B4-BE49-F238E27FC236}">
                <a16:creationId xmlns:a16="http://schemas.microsoft.com/office/drawing/2014/main" id="{2C295A82-48D7-0968-FBCC-E0D3A7B1A7E6}"/>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28</a:t>
            </a:fld>
            <a:endParaRPr lang="en-US"/>
          </a:p>
        </p:txBody>
      </p:sp>
      <p:sp>
        <p:nvSpPr>
          <p:cNvPr id="16" name="TextBox 15">
            <a:extLst>
              <a:ext uri="{FF2B5EF4-FFF2-40B4-BE49-F238E27FC236}">
                <a16:creationId xmlns:a16="http://schemas.microsoft.com/office/drawing/2014/main" id="{3FBE74B9-95BE-1519-88C3-502C4C58E830}"/>
              </a:ext>
            </a:extLst>
          </p:cNvPr>
          <p:cNvSpPr txBox="1"/>
          <p:nvPr/>
        </p:nvSpPr>
        <p:spPr>
          <a:xfrm>
            <a:off x="849293" y="3776472"/>
            <a:ext cx="4572000" cy="2185214"/>
          </a:xfrm>
          <a:prstGeom prst="rect">
            <a:avLst/>
          </a:prstGeom>
          <a:solidFill>
            <a:schemeClr val="bg1">
              <a:lumMod val="85000"/>
            </a:schemeClr>
          </a:solidFill>
        </p:spPr>
        <p:txBody>
          <a:bodyPr wrap="square">
            <a:spAutoFit/>
          </a:bodyPr>
          <a:lstStyle/>
          <a:p>
            <a:pPr>
              <a:defRPr sz="1400"/>
            </a:pPr>
            <a:r>
              <a:rPr sz="1700" dirty="0"/>
              <a:t>Da</a:t>
            </a:r>
            <a:r>
              <a:rPr sz="1700" dirty="0">
                <a:ea typeface="ADLaM Display" panose="020F0502020204030204" pitchFamily="2" charset="0"/>
                <a:cs typeface="ADLaM Display" panose="020F0502020204030204" pitchFamily="2" charset="0"/>
              </a:rPr>
              <a:t>ta Sources</a:t>
            </a:r>
            <a:endParaRPr lang="en-US" sz="1700" dirty="0">
              <a:ea typeface="ADLaM Display" panose="020F0502020204030204" pitchFamily="2" charset="0"/>
              <a:cs typeface="ADLaM Display" panose="020F0502020204030204" pitchFamily="2" charset="0"/>
            </a:endParaRPr>
          </a:p>
          <a:p>
            <a:pPr>
              <a:defRPr sz="1400"/>
            </a:pPr>
            <a:br>
              <a:rPr sz="1700" dirty="0">
                <a:ea typeface="ADLaM Display" panose="020F0502020204030204" pitchFamily="2" charset="0"/>
                <a:cs typeface="ADLaM Display" panose="020F0502020204030204" pitchFamily="2" charset="0"/>
              </a:rPr>
            </a:br>
            <a:r>
              <a:rPr sz="1700" dirty="0">
                <a:ea typeface="ADLaM Display" panose="020F0502020204030204" pitchFamily="2" charset="0"/>
                <a:cs typeface="ADLaM Display" panose="020F0502020204030204" pitchFamily="2" charset="0"/>
              </a:rPr>
              <a:t>• Historical dish prices &amp; purchase logs from partner restaurants</a:t>
            </a:r>
            <a:br>
              <a:rPr sz="1700" dirty="0">
                <a:ea typeface="ADLaM Display" panose="020F0502020204030204" pitchFamily="2" charset="0"/>
                <a:cs typeface="ADLaM Display" panose="020F0502020204030204" pitchFamily="2" charset="0"/>
              </a:rPr>
            </a:br>
            <a:r>
              <a:rPr sz="1700" dirty="0">
                <a:ea typeface="ADLaM Display" panose="020F0502020204030204" pitchFamily="2" charset="0"/>
                <a:cs typeface="ADLaM Display" panose="020F0502020204030204" pitchFamily="2" charset="0"/>
              </a:rPr>
              <a:t>• Government wholesale/retail price bulletins (</a:t>
            </a:r>
            <a:r>
              <a:rPr lang="en-US" sz="1700" dirty="0">
                <a:ea typeface="ADLaM Display" panose="020F0502020204030204" pitchFamily="2" charset="0"/>
                <a:cs typeface="ADLaM Display" panose="020F0502020204030204" pitchFamily="2" charset="0"/>
              </a:rPr>
              <a:t>statistics.gov.lk, harti.gov.lk</a:t>
            </a:r>
            <a:r>
              <a:rPr sz="1700" dirty="0">
                <a:ea typeface="ADLaM Display" panose="020F0502020204030204" pitchFamily="2" charset="0"/>
                <a:cs typeface="ADLaM Display" panose="020F0502020204030204" pitchFamily="2" charset="0"/>
              </a:rPr>
              <a:t>)</a:t>
            </a:r>
            <a:br>
              <a:rPr sz="1700" dirty="0">
                <a:ea typeface="ADLaM Display" panose="020F0502020204030204" pitchFamily="2" charset="0"/>
                <a:cs typeface="ADLaM Display" panose="020F0502020204030204" pitchFamily="2" charset="0"/>
              </a:rPr>
            </a:br>
            <a:r>
              <a:rPr sz="1700" dirty="0">
                <a:ea typeface="ADLaM Display" panose="020F0502020204030204" pitchFamily="2" charset="0"/>
                <a:cs typeface="ADLaM Display" panose="020F0502020204030204" pitchFamily="2" charset="0"/>
              </a:rPr>
              <a:t>• Supplier delivery records (timeliness, spoilage)</a:t>
            </a:r>
            <a:br>
              <a:rPr sz="1700" dirty="0">
                <a:ea typeface="ADLaM Display" panose="020F0502020204030204" pitchFamily="2" charset="0"/>
                <a:cs typeface="ADLaM Display" panose="020F0502020204030204" pitchFamily="2" charset="0"/>
              </a:rPr>
            </a:br>
            <a:r>
              <a:rPr sz="1700" dirty="0">
                <a:ea typeface="ADLaM Display" panose="020F0502020204030204" pitchFamily="2" charset="0"/>
                <a:cs typeface="ADLaM Display" panose="020F0502020204030204" pitchFamily="2" charset="0"/>
              </a:rPr>
              <a:t>• Simulated BOM indices for pilot dishes</a:t>
            </a:r>
          </a:p>
        </p:txBody>
      </p:sp>
      <p:sp>
        <p:nvSpPr>
          <p:cNvPr id="17" name="TextBox 16">
            <a:extLst>
              <a:ext uri="{FF2B5EF4-FFF2-40B4-BE49-F238E27FC236}">
                <a16:creationId xmlns:a16="http://schemas.microsoft.com/office/drawing/2014/main" id="{CFF82F0E-1249-B463-D9AC-A4ED5BD35F1F}"/>
              </a:ext>
            </a:extLst>
          </p:cNvPr>
          <p:cNvSpPr txBox="1"/>
          <p:nvPr/>
        </p:nvSpPr>
        <p:spPr>
          <a:xfrm>
            <a:off x="6172200" y="3758182"/>
            <a:ext cx="4663440" cy="2194560"/>
          </a:xfrm>
          <a:prstGeom prst="rect">
            <a:avLst/>
          </a:prstGeom>
          <a:solidFill>
            <a:schemeClr val="bg1">
              <a:lumMod val="85000"/>
            </a:schemeClr>
          </a:solidFill>
        </p:spPr>
        <p:txBody>
          <a:bodyPr wrap="square">
            <a:spAutoFit/>
          </a:bodyPr>
          <a:lstStyle/>
          <a:p>
            <a:pPr>
              <a:defRPr sz="1400"/>
            </a:pPr>
            <a:r>
              <a:rPr sz="1600" dirty="0">
                <a:solidFill>
                  <a:schemeClr val="tx1">
                    <a:lumMod val="95000"/>
                    <a:lumOff val="5000"/>
                  </a:schemeClr>
                </a:solidFill>
              </a:rPr>
              <a:t>Ethical Framework</a:t>
            </a:r>
            <a:endParaRPr lang="en-US" sz="1600" dirty="0">
              <a:solidFill>
                <a:schemeClr val="tx1">
                  <a:lumMod val="95000"/>
                  <a:lumOff val="5000"/>
                </a:schemeClr>
              </a:solidFill>
            </a:endParaRPr>
          </a:p>
          <a:p>
            <a:pPr>
              <a:defRPr sz="1400"/>
            </a:pPr>
            <a:br>
              <a:rPr sz="1700" dirty="0">
                <a:solidFill>
                  <a:schemeClr val="tx1">
                    <a:lumMod val="95000"/>
                    <a:lumOff val="5000"/>
                  </a:schemeClr>
                </a:solidFill>
              </a:rPr>
            </a:br>
            <a:r>
              <a:rPr sz="1700" dirty="0">
                <a:solidFill>
                  <a:schemeClr val="tx1">
                    <a:lumMod val="95000"/>
                    <a:lumOff val="5000"/>
                  </a:schemeClr>
                </a:solidFill>
              </a:rPr>
              <a:t>• Informed consent from restaurant partners</a:t>
            </a:r>
            <a:br>
              <a:rPr sz="1700" dirty="0">
                <a:solidFill>
                  <a:schemeClr val="tx1">
                    <a:lumMod val="95000"/>
                    <a:lumOff val="5000"/>
                  </a:schemeClr>
                </a:solidFill>
              </a:rPr>
            </a:br>
            <a:r>
              <a:rPr sz="1700" dirty="0">
                <a:solidFill>
                  <a:schemeClr val="tx1">
                    <a:lumMod val="95000"/>
                    <a:lumOff val="5000"/>
                  </a:schemeClr>
                </a:solidFill>
              </a:rPr>
              <a:t>• No customer </a:t>
            </a:r>
            <a:r>
              <a:rPr lang="en-US" sz="1700" dirty="0">
                <a:solidFill>
                  <a:schemeClr val="tx1">
                    <a:lumMod val="95000"/>
                    <a:lumOff val="5000"/>
                  </a:schemeClr>
                </a:solidFill>
              </a:rPr>
              <a:t>private data</a:t>
            </a:r>
            <a:r>
              <a:rPr sz="1700" dirty="0">
                <a:solidFill>
                  <a:schemeClr val="tx1">
                    <a:lumMod val="95000"/>
                    <a:lumOff val="5000"/>
                  </a:schemeClr>
                </a:solidFill>
              </a:rPr>
              <a:t> collected</a:t>
            </a:r>
            <a:br>
              <a:rPr sz="1700" dirty="0">
                <a:solidFill>
                  <a:schemeClr val="tx1">
                    <a:lumMod val="95000"/>
                    <a:lumOff val="5000"/>
                  </a:schemeClr>
                </a:solidFill>
              </a:rPr>
            </a:br>
            <a:r>
              <a:rPr sz="1700" dirty="0">
                <a:solidFill>
                  <a:schemeClr val="tx1">
                    <a:lumMod val="95000"/>
                    <a:lumOff val="5000"/>
                  </a:schemeClr>
                </a:solidFill>
              </a:rPr>
              <a:t>• Secure cloud storage + role-based access</a:t>
            </a:r>
            <a:br>
              <a:rPr sz="1700" dirty="0">
                <a:solidFill>
                  <a:schemeClr val="tx1">
                    <a:lumMod val="95000"/>
                    <a:lumOff val="5000"/>
                  </a:schemeClr>
                </a:solidFill>
              </a:rPr>
            </a:br>
            <a:r>
              <a:rPr sz="1700" dirty="0">
                <a:solidFill>
                  <a:schemeClr val="tx1">
                    <a:lumMod val="95000"/>
                    <a:lumOff val="5000"/>
                  </a:schemeClr>
                </a:solidFill>
              </a:rPr>
              <a:t>• Transparency: </a:t>
            </a:r>
            <a:r>
              <a:rPr lang="en-US" sz="1700" dirty="0">
                <a:solidFill>
                  <a:schemeClr val="tx1">
                    <a:lumMod val="95000"/>
                    <a:lumOff val="5000"/>
                  </a:schemeClr>
                </a:solidFill>
              </a:rPr>
              <a:t>of rating supplier’s weightings </a:t>
            </a:r>
            <a:endParaRPr sz="1700" dirty="0">
              <a:solidFill>
                <a:schemeClr val="tx1">
                  <a:lumMod val="95000"/>
                  <a:lumOff val="5000"/>
                </a:schemeClr>
              </a:solidFill>
            </a:endParaRPr>
          </a:p>
        </p:txBody>
      </p:sp>
    </p:spTree>
    <p:extLst>
      <p:ext uri="{BB962C8B-B14F-4D97-AF65-F5344CB8AC3E}">
        <p14:creationId xmlns:p14="http://schemas.microsoft.com/office/powerpoint/2010/main" val="3723095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988151D-51A6-2CD2-083B-E57B3D0F4BD4}"/>
              </a:ext>
            </a:extLst>
          </p:cNvPr>
          <p:cNvSpPr>
            <a:spLocks noGrp="1"/>
          </p:cNvSpPr>
          <p:nvPr>
            <p:ph type="title"/>
          </p:nvPr>
        </p:nvSpPr>
        <p:spPr>
          <a:xfrm>
            <a:off x="838200" y="365126"/>
            <a:ext cx="10515600" cy="530986"/>
          </a:xfrm>
        </p:spPr>
        <p:txBody>
          <a:bodyPr>
            <a:noAutofit/>
          </a:bodyPr>
          <a:lstStyle/>
          <a:p>
            <a:pPr algn="ctr"/>
            <a:r>
              <a:rPr lang="en-US" sz="2800" b="1" dirty="0"/>
              <a:t>Food Price Prediction and Supplier Recommendation</a:t>
            </a:r>
            <a:endParaRPr lang="en-US" sz="2800" dirty="0"/>
          </a:p>
        </p:txBody>
      </p:sp>
      <p:sp>
        <p:nvSpPr>
          <p:cNvPr id="8" name="Content Placeholder 2">
            <a:extLst>
              <a:ext uri="{FF2B5EF4-FFF2-40B4-BE49-F238E27FC236}">
                <a16:creationId xmlns:a16="http://schemas.microsoft.com/office/drawing/2014/main" id="{52596705-57B1-3E7A-9C6A-82B9FC2EDE97}"/>
              </a:ext>
            </a:extLst>
          </p:cNvPr>
          <p:cNvSpPr>
            <a:spLocks noGrp="1"/>
          </p:cNvSpPr>
          <p:nvPr>
            <p:ph idx="1"/>
          </p:nvPr>
        </p:nvSpPr>
        <p:spPr>
          <a:xfrm>
            <a:off x="838200" y="987552"/>
            <a:ext cx="10515600" cy="5189411"/>
          </a:xfrm>
        </p:spPr>
        <p:txBody>
          <a:bodyPr/>
          <a:lstStyle/>
          <a:p>
            <a:pPr marL="0" indent="0" algn="ctr">
              <a:buNone/>
            </a:pPr>
            <a:r>
              <a:rPr lang="en-US" b="1" dirty="0">
                <a:solidFill>
                  <a:schemeClr val="tx2">
                    <a:lumMod val="75000"/>
                    <a:lumOff val="25000"/>
                  </a:schemeClr>
                </a:solidFill>
              </a:rPr>
              <a:t>System Overview </a:t>
            </a:r>
          </a:p>
          <a:p>
            <a:pPr marL="0" indent="0">
              <a:buNone/>
            </a:pPr>
            <a:endParaRPr lang="en-US" b="1" dirty="0">
              <a:solidFill>
                <a:schemeClr val="accent2">
                  <a:lumMod val="75000"/>
                </a:schemeClr>
              </a:solidFill>
            </a:endParaRPr>
          </a:p>
        </p:txBody>
      </p:sp>
      <p:sp>
        <p:nvSpPr>
          <p:cNvPr id="9" name="Date Placeholder 3">
            <a:extLst>
              <a:ext uri="{FF2B5EF4-FFF2-40B4-BE49-F238E27FC236}">
                <a16:creationId xmlns:a16="http://schemas.microsoft.com/office/drawing/2014/main" id="{B3D5414E-62CA-3BB3-D272-27208C674B0C}"/>
              </a:ext>
            </a:extLst>
          </p:cNvPr>
          <p:cNvSpPr>
            <a:spLocks noGrp="1"/>
          </p:cNvSpPr>
          <p:nvPr>
            <p:ph type="dt" sz="half" idx="10"/>
          </p:nvPr>
        </p:nvSpPr>
        <p:spPr>
          <a:xfrm>
            <a:off x="9799320" y="6356350"/>
            <a:ext cx="2743200" cy="365125"/>
          </a:xfrm>
        </p:spPr>
        <p:txBody>
          <a:bodyPr/>
          <a:lstStyle/>
          <a:p>
            <a:r>
              <a:rPr lang="en-US"/>
              <a:t>9/5/2025</a:t>
            </a:r>
          </a:p>
        </p:txBody>
      </p:sp>
      <p:sp>
        <p:nvSpPr>
          <p:cNvPr id="10" name="Footer Placeholder 4">
            <a:extLst>
              <a:ext uri="{FF2B5EF4-FFF2-40B4-BE49-F238E27FC236}">
                <a16:creationId xmlns:a16="http://schemas.microsoft.com/office/drawing/2014/main" id="{E930CE25-C4E5-0095-A6FA-2980955AE5BA}"/>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a:p>
            <a:endParaRPr lang="en-US" dirty="0"/>
          </a:p>
        </p:txBody>
      </p:sp>
      <p:sp>
        <p:nvSpPr>
          <p:cNvPr id="11" name="Slide Number Placeholder 5">
            <a:extLst>
              <a:ext uri="{FF2B5EF4-FFF2-40B4-BE49-F238E27FC236}">
                <a16:creationId xmlns:a16="http://schemas.microsoft.com/office/drawing/2014/main" id="{2DEC34A5-268A-7E3B-879A-13848CC488D0}"/>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29</a:t>
            </a:fld>
            <a:endParaRPr lang="en-US"/>
          </a:p>
        </p:txBody>
      </p:sp>
      <p:pic>
        <p:nvPicPr>
          <p:cNvPr id="12" name="Picture 11" descr="A diagram of a process&#10;&#10;AI-generated content may be incorrect.">
            <a:extLst>
              <a:ext uri="{FF2B5EF4-FFF2-40B4-BE49-F238E27FC236}">
                <a16:creationId xmlns:a16="http://schemas.microsoft.com/office/drawing/2014/main" id="{AF75D583-A465-E37A-FA1E-49CF3C0E1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916" y="1816957"/>
            <a:ext cx="7099404" cy="3530600"/>
          </a:xfrm>
          <a:prstGeom prst="rect">
            <a:avLst/>
          </a:prstGeom>
        </p:spPr>
      </p:pic>
    </p:spTree>
    <p:extLst>
      <p:ext uri="{BB962C8B-B14F-4D97-AF65-F5344CB8AC3E}">
        <p14:creationId xmlns:p14="http://schemas.microsoft.com/office/powerpoint/2010/main" val="180786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FCA0-1D78-B545-DC7F-2EA871E0A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64864-C20F-1F0D-E7BC-D87490D3E2D4}"/>
              </a:ext>
            </a:extLst>
          </p:cNvPr>
          <p:cNvSpPr>
            <a:spLocks noGrp="1"/>
          </p:cNvSpPr>
          <p:nvPr>
            <p:ph type="title"/>
          </p:nvPr>
        </p:nvSpPr>
        <p:spPr>
          <a:xfrm>
            <a:off x="619125" y="365126"/>
            <a:ext cx="10734675" cy="406400"/>
          </a:xfrm>
        </p:spPr>
        <p:txBody>
          <a:bodyPr>
            <a:noAutofit/>
          </a:bodyPr>
          <a:lstStyle/>
          <a:p>
            <a:pPr algn="ctr"/>
            <a:r>
              <a:rPr lang="en-US" sz="2800" b="1" dirty="0"/>
              <a:t>Social and Research Impact of the Solution</a:t>
            </a:r>
          </a:p>
        </p:txBody>
      </p:sp>
      <p:sp>
        <p:nvSpPr>
          <p:cNvPr id="3" name="Content Placeholder 2">
            <a:extLst>
              <a:ext uri="{FF2B5EF4-FFF2-40B4-BE49-F238E27FC236}">
                <a16:creationId xmlns:a16="http://schemas.microsoft.com/office/drawing/2014/main" id="{84638250-B185-6849-FC5D-3938EB1FA2E7}"/>
              </a:ext>
            </a:extLst>
          </p:cNvPr>
          <p:cNvSpPr>
            <a:spLocks noGrp="1"/>
          </p:cNvSpPr>
          <p:nvPr>
            <p:ph idx="1"/>
          </p:nvPr>
        </p:nvSpPr>
        <p:spPr>
          <a:xfrm>
            <a:off x="619125" y="921101"/>
            <a:ext cx="10734675" cy="519640"/>
          </a:xfrm>
        </p:spPr>
        <p:txBody>
          <a:bodyPr>
            <a:normAutofit/>
          </a:bodyPr>
          <a:lstStyle/>
          <a:p>
            <a:pPr marL="0" indent="0">
              <a:buNone/>
            </a:pPr>
            <a:r>
              <a:rPr lang="en-US" sz="2000" dirty="0">
                <a:solidFill>
                  <a:schemeClr val="tx2">
                    <a:lumMod val="75000"/>
                    <a:lumOff val="25000"/>
                  </a:schemeClr>
                </a:solidFill>
              </a:rPr>
              <a:t>Transforming Sri Lanka's Food Ecosystem</a:t>
            </a:r>
          </a:p>
        </p:txBody>
      </p:sp>
      <p:sp>
        <p:nvSpPr>
          <p:cNvPr id="4" name="Date Placeholder 3">
            <a:extLst>
              <a:ext uri="{FF2B5EF4-FFF2-40B4-BE49-F238E27FC236}">
                <a16:creationId xmlns:a16="http://schemas.microsoft.com/office/drawing/2014/main" id="{77FEA33B-7A2F-9372-DEE2-B6B4BF12268D}"/>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54BD2C5E-DC9D-B7C5-BB39-5E9BBADD1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2ADAF-8466-3C6E-C3B1-DEAED5308D43}"/>
              </a:ext>
            </a:extLst>
          </p:cNvPr>
          <p:cNvSpPr>
            <a:spLocks noGrp="1"/>
          </p:cNvSpPr>
          <p:nvPr>
            <p:ph type="sldNum" sz="quarter" idx="12"/>
          </p:nvPr>
        </p:nvSpPr>
        <p:spPr/>
        <p:txBody>
          <a:bodyPr/>
          <a:lstStyle/>
          <a:p>
            <a:fld id="{9B4A378B-29F7-4FA7-A452-40E38F6CA186}" type="slidenum">
              <a:rPr lang="en-US" smtClean="0"/>
              <a:t>3</a:t>
            </a:fld>
            <a:endParaRPr lang="en-US"/>
          </a:p>
        </p:txBody>
      </p:sp>
      <p:graphicFrame>
        <p:nvGraphicFramePr>
          <p:cNvPr id="7" name="Table 6">
            <a:extLst>
              <a:ext uri="{FF2B5EF4-FFF2-40B4-BE49-F238E27FC236}">
                <a16:creationId xmlns:a16="http://schemas.microsoft.com/office/drawing/2014/main" id="{D3EE0518-3F28-274E-6FE4-EFC545EA57F2}"/>
              </a:ext>
            </a:extLst>
          </p:cNvPr>
          <p:cNvGraphicFramePr>
            <a:graphicFrameLocks noGrp="1"/>
          </p:cNvGraphicFramePr>
          <p:nvPr>
            <p:extLst>
              <p:ext uri="{D42A27DB-BD31-4B8C-83A1-F6EECF244321}">
                <p14:modId xmlns:p14="http://schemas.microsoft.com/office/powerpoint/2010/main" val="4112996553"/>
              </p:ext>
            </p:extLst>
          </p:nvPr>
        </p:nvGraphicFramePr>
        <p:xfrm>
          <a:off x="619125" y="1462616"/>
          <a:ext cx="10953750" cy="2595880"/>
        </p:xfrm>
        <a:graphic>
          <a:graphicData uri="http://schemas.openxmlformats.org/drawingml/2006/table">
            <a:tbl>
              <a:tblPr firstRow="1" bandRow="1">
                <a:tableStyleId>{5C22544A-7EE6-4342-B048-85BDC9FD1C3A}</a:tableStyleId>
              </a:tblPr>
              <a:tblGrid>
                <a:gridCol w="5476875">
                  <a:extLst>
                    <a:ext uri="{9D8B030D-6E8A-4147-A177-3AD203B41FA5}">
                      <a16:colId xmlns:a16="http://schemas.microsoft.com/office/drawing/2014/main" val="1582915782"/>
                    </a:ext>
                  </a:extLst>
                </a:gridCol>
                <a:gridCol w="5476875">
                  <a:extLst>
                    <a:ext uri="{9D8B030D-6E8A-4147-A177-3AD203B41FA5}">
                      <a16:colId xmlns:a16="http://schemas.microsoft.com/office/drawing/2014/main" val="4140660698"/>
                    </a:ext>
                  </a:extLst>
                </a:gridCol>
              </a:tblGrid>
              <a:tr h="370840">
                <a:tc>
                  <a:txBody>
                    <a:bodyPr/>
                    <a:lstStyle/>
                    <a:p>
                      <a:r>
                        <a:rPr lang="en-US" sz="1400" dirty="0">
                          <a:solidFill>
                            <a:sysClr val="windowText" lastClr="000000"/>
                          </a:solidFill>
                        </a:rPr>
                        <a:t>Social Impact: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lang="en-US" sz="1400" dirty="0">
                          <a:solidFill>
                            <a:sysClr val="windowText" lastClr="000000"/>
                          </a:solidFill>
                        </a:rPr>
                        <a:t>Research Impact: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0336904"/>
                  </a:ext>
                </a:extLst>
              </a:tr>
              <a:tr h="370840">
                <a:tc>
                  <a:txBody>
                    <a:bodyPr/>
                    <a:lstStyle/>
                    <a:p>
                      <a:pPr marL="342900" indent="-342900">
                        <a:buFont typeface="Arial" panose="020B0604020202020204" pitchFamily="34" charset="0"/>
                        <a:buChar char="•"/>
                      </a:pPr>
                      <a:r>
                        <a:rPr lang="en-US" sz="1400" dirty="0">
                          <a:solidFill>
                            <a:sysClr val="windowText" lastClr="000000"/>
                          </a:solidFill>
                        </a:rPr>
                        <a:t>Food Security Enhancement - Reducing food waste contributes to better resource utilization</a:t>
                      </a:r>
                    </a:p>
                    <a:p>
                      <a:pPr marL="342900" indent="-342900">
                        <a:buFont typeface="Arial" panose="020B0604020202020204" pitchFamily="34" charset="0"/>
                        <a:buChar char="•"/>
                      </a:pPr>
                      <a:r>
                        <a:rPr lang="en-US" sz="1400" dirty="0">
                          <a:solidFill>
                            <a:sysClr val="windowText" lastClr="000000"/>
                          </a:solidFill>
                        </a:rPr>
                        <a:t>in a developing economy</a:t>
                      </a:r>
                    </a:p>
                    <a:p>
                      <a:pPr marL="342900" indent="-342900">
                        <a:buFont typeface="Arial" panose="020B0604020202020204" pitchFamily="34" charset="0"/>
                        <a:buChar char="•"/>
                      </a:pPr>
                      <a:r>
                        <a:rPr lang="en-US" sz="1400" dirty="0">
                          <a:solidFill>
                            <a:sysClr val="windowText" lastClr="000000"/>
                          </a:solidFill>
                        </a:rPr>
                        <a:t>Small Business Empowerment - Enabling small restaurant owners to compete with larger</a:t>
                      </a:r>
                    </a:p>
                    <a:p>
                      <a:pPr marL="342900" indent="-342900">
                        <a:buFont typeface="Arial" panose="020B0604020202020204" pitchFamily="34" charset="0"/>
                        <a:buChar char="•"/>
                      </a:pPr>
                      <a:r>
                        <a:rPr lang="en-US" sz="1400" dirty="0">
                          <a:solidFill>
                            <a:sysClr val="windowText" lastClr="000000"/>
                          </a:solidFill>
                        </a:rPr>
                        <a:t>establishments through technology</a:t>
                      </a:r>
                    </a:p>
                    <a:p>
                      <a:pPr marL="342900" indent="-342900">
                        <a:buFont typeface="Arial" panose="020B0604020202020204" pitchFamily="34" charset="0"/>
                        <a:buChar char="•"/>
                      </a:pPr>
                      <a:r>
                        <a:rPr lang="en-US" sz="1400" dirty="0">
                          <a:solidFill>
                            <a:sysClr val="windowText" lastClr="000000"/>
                          </a:solidFill>
                        </a:rPr>
                        <a:t>Supply Chain Resilience - Creating more predictable and efficient food distribution networks</a:t>
                      </a:r>
                    </a:p>
                    <a:p>
                      <a:pPr marL="342900" indent="-342900">
                        <a:buFont typeface="Arial" panose="020B0604020202020204" pitchFamily="34" charset="0"/>
                        <a:buChar char="•"/>
                      </a:pPr>
                      <a:r>
                        <a:rPr lang="en-US" sz="1400" dirty="0">
                          <a:solidFill>
                            <a:sysClr val="windowText" lastClr="000000"/>
                          </a:solidFill>
                        </a:rPr>
                        <a:t>Economic Growth - Supporting SMEs in the hospitality sector, a key contributor to Sri Lanka's economy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dirty="0">
                          <a:solidFill>
                            <a:sysClr val="windowText" lastClr="000000"/>
                          </a:solidFill>
                        </a:rPr>
                        <a:t>Advancing AI in Developing Markets - Developing solutions for data-scarce environments typical in emerging economies </a:t>
                      </a:r>
                    </a:p>
                    <a:p>
                      <a:pPr marL="285750" indent="-285750">
                        <a:buFont typeface="Arial" panose="020B0604020202020204" pitchFamily="34" charset="0"/>
                        <a:buChar char="•"/>
                      </a:pPr>
                      <a:r>
                        <a:rPr lang="en-US" sz="1400" dirty="0">
                          <a:solidFill>
                            <a:sysClr val="windowText" lastClr="000000"/>
                          </a:solidFill>
                        </a:rPr>
                        <a:t>Contextual Forecasting Innovation - Incorporating cultural events, weather patterns, and local seasonality into demand prediction</a:t>
                      </a:r>
                    </a:p>
                    <a:p>
                      <a:pPr marL="285750" indent="-285750">
                        <a:buFont typeface="Arial" panose="020B0604020202020204" pitchFamily="34" charset="0"/>
                        <a:buChar char="•"/>
                      </a:pPr>
                      <a:r>
                        <a:rPr lang="en-US" sz="1400" dirty="0">
                          <a:solidFill>
                            <a:sysClr val="windowText" lastClr="000000"/>
                          </a:solidFill>
                        </a:rPr>
                        <a:t>Integrated Platform Development - Combining multiple business functions (forecasting,</a:t>
                      </a:r>
                    </a:p>
                    <a:p>
                      <a:pPr marL="285750" indent="-285750">
                        <a:buFont typeface="Arial" panose="020B0604020202020204" pitchFamily="34" charset="0"/>
                        <a:buChar char="•"/>
                      </a:pPr>
                      <a:r>
                        <a:rPr lang="en-US" sz="1400" dirty="0">
                          <a:solidFill>
                            <a:sysClr val="windowText" lastClr="000000"/>
                          </a:solidFill>
                        </a:rPr>
                        <a:t>inventory, supplier management) in one solution</a:t>
                      </a:r>
                    </a:p>
                    <a:p>
                      <a:pPr marL="285750" indent="-285750">
                        <a:buFont typeface="Arial" panose="020B0604020202020204" pitchFamily="34" charset="0"/>
                        <a:buChar char="•"/>
                      </a:pPr>
                      <a:r>
                        <a:rPr lang="en-US" sz="1400" dirty="0">
                          <a:solidFill>
                            <a:sysClr val="windowText" lastClr="000000"/>
                          </a:solidFill>
                        </a:rPr>
                        <a:t>Sustainable Business Models - Demonstrating how technology can drive both profitability</a:t>
                      </a:r>
                    </a:p>
                    <a:p>
                      <a:pPr marL="285750" indent="-285750">
                        <a:buFont typeface="Arial" panose="020B0604020202020204" pitchFamily="34" charset="0"/>
                        <a:buChar char="•"/>
                      </a:pPr>
                      <a:r>
                        <a:rPr lang="en-US" sz="1400" dirty="0">
                          <a:solidFill>
                            <a:sysClr val="windowText" lastClr="000000"/>
                          </a:solidFill>
                        </a:rPr>
                        <a:t>and environmental responsibility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5193884"/>
                  </a:ext>
                </a:extLst>
              </a:tr>
            </a:tbl>
          </a:graphicData>
        </a:graphic>
      </p:graphicFrame>
      <p:sp>
        <p:nvSpPr>
          <p:cNvPr id="8" name="TextBox 7">
            <a:extLst>
              <a:ext uri="{FF2B5EF4-FFF2-40B4-BE49-F238E27FC236}">
                <a16:creationId xmlns:a16="http://schemas.microsoft.com/office/drawing/2014/main" id="{72C52984-DA4A-3D19-E554-AA1A77334AE0}"/>
              </a:ext>
            </a:extLst>
          </p:cNvPr>
          <p:cNvSpPr txBox="1"/>
          <p:nvPr/>
        </p:nvSpPr>
        <p:spPr>
          <a:xfrm>
            <a:off x="619125" y="4476750"/>
            <a:ext cx="10953750" cy="1200329"/>
          </a:xfrm>
          <a:prstGeom prst="rect">
            <a:avLst/>
          </a:prstGeom>
          <a:noFill/>
        </p:spPr>
        <p:txBody>
          <a:bodyPr wrap="square" rtlCol="0">
            <a:spAutoFit/>
          </a:bodyPr>
          <a:lstStyle/>
          <a:p>
            <a:r>
              <a:rPr lang="en-US" b="1" dirty="0"/>
              <a:t>Broader Benefits:</a:t>
            </a:r>
          </a:p>
          <a:p>
            <a:pPr marL="285750" indent="-285750">
              <a:buFont typeface="Arial" panose="020B0604020202020204" pitchFamily="34" charset="0"/>
              <a:buChar char="•"/>
            </a:pPr>
            <a:r>
              <a:rPr lang="en-US" dirty="0"/>
              <a:t>Restaurant Owners → 15-30% waste reduction, improved profit margins </a:t>
            </a:r>
          </a:p>
          <a:p>
            <a:pPr marL="285750" indent="-285750">
              <a:buFont typeface="Arial" panose="020B0604020202020204" pitchFamily="34" charset="0"/>
              <a:buChar char="•"/>
            </a:pPr>
            <a:r>
              <a:rPr lang="en-US" dirty="0"/>
              <a:t>Suppliers → Better demand visibility, optimized delivery schedules </a:t>
            </a:r>
          </a:p>
          <a:p>
            <a:pPr marL="285750" indent="-285750">
              <a:buFont typeface="Arial" panose="020B0604020202020204" pitchFamily="34" charset="0"/>
              <a:buChar char="•"/>
            </a:pPr>
            <a:r>
              <a:rPr lang="en-US" dirty="0"/>
              <a:t>National Economy → Reduced food waste, enhanced digital transformation in SME sector</a:t>
            </a:r>
          </a:p>
        </p:txBody>
      </p:sp>
    </p:spTree>
    <p:extLst>
      <p:ext uri="{BB962C8B-B14F-4D97-AF65-F5344CB8AC3E}">
        <p14:creationId xmlns:p14="http://schemas.microsoft.com/office/powerpoint/2010/main" val="131352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28C849-7B9C-697C-EA80-80D8EC84399F}"/>
              </a:ext>
            </a:extLst>
          </p:cNvPr>
          <p:cNvSpPr>
            <a:spLocks noGrp="1"/>
          </p:cNvSpPr>
          <p:nvPr>
            <p:ph type="dt" sz="half" idx="10"/>
          </p:nvPr>
        </p:nvSpPr>
        <p:spPr/>
        <p:txBody>
          <a:bodyPr/>
          <a:lstStyle/>
          <a:p>
            <a:r>
              <a:rPr lang="en-US"/>
              <a:t>9/5/2025</a:t>
            </a:r>
          </a:p>
        </p:txBody>
      </p:sp>
      <p:sp>
        <p:nvSpPr>
          <p:cNvPr id="7" name="Title 1">
            <a:extLst>
              <a:ext uri="{FF2B5EF4-FFF2-40B4-BE49-F238E27FC236}">
                <a16:creationId xmlns:a16="http://schemas.microsoft.com/office/drawing/2014/main" id="{F0C10EF5-4F63-FE10-62B3-F7FC6073D3C9}"/>
              </a:ext>
            </a:extLst>
          </p:cNvPr>
          <p:cNvSpPr>
            <a:spLocks noGrp="1"/>
          </p:cNvSpPr>
          <p:nvPr>
            <p:ph type="title"/>
          </p:nvPr>
        </p:nvSpPr>
        <p:spPr>
          <a:xfrm>
            <a:off x="838200" y="365125"/>
            <a:ext cx="10515600" cy="663575"/>
          </a:xfrm>
        </p:spPr>
        <p:txBody>
          <a:bodyPr>
            <a:normAutofit/>
          </a:bodyPr>
          <a:lstStyle/>
          <a:p>
            <a:pPr algn="ctr"/>
            <a:r>
              <a:rPr lang="en-US" sz="2800" b="1" dirty="0"/>
              <a:t>Food Price Prediction and Supplier Recommendation</a:t>
            </a:r>
            <a:endParaRPr lang="en-US" sz="2800" dirty="0"/>
          </a:p>
        </p:txBody>
      </p:sp>
      <p:sp>
        <p:nvSpPr>
          <p:cNvPr id="8" name="Content Placeholder 2">
            <a:extLst>
              <a:ext uri="{FF2B5EF4-FFF2-40B4-BE49-F238E27FC236}">
                <a16:creationId xmlns:a16="http://schemas.microsoft.com/office/drawing/2014/main" id="{C06778A8-96CE-4FC6-53D4-5DF3B9603060}"/>
              </a:ext>
            </a:extLst>
          </p:cNvPr>
          <p:cNvSpPr>
            <a:spLocks noGrp="1"/>
          </p:cNvSpPr>
          <p:nvPr>
            <p:ph idx="1"/>
          </p:nvPr>
        </p:nvSpPr>
        <p:spPr>
          <a:xfrm>
            <a:off x="838200" y="1371600"/>
            <a:ext cx="10515600" cy="4805363"/>
          </a:xfrm>
        </p:spPr>
        <p:txBody>
          <a:bodyPr>
            <a:normAutofit/>
          </a:bodyPr>
          <a:lstStyle/>
          <a:p>
            <a:pPr marL="0" indent="0" algn="ctr">
              <a:buNone/>
            </a:pPr>
            <a:r>
              <a:rPr lang="en-US" sz="2400" b="1" dirty="0">
                <a:solidFill>
                  <a:schemeClr val="tx2">
                    <a:lumMod val="75000"/>
                    <a:lumOff val="25000"/>
                  </a:schemeClr>
                </a:solidFill>
              </a:rPr>
              <a:t>Real-World Usage</a:t>
            </a:r>
          </a:p>
          <a:p>
            <a:pPr marL="0" indent="0">
              <a:buNone/>
            </a:pPr>
            <a:endParaRPr lang="en-US" sz="2000" b="1" dirty="0">
              <a:solidFill>
                <a:schemeClr val="accent2">
                  <a:lumMod val="75000"/>
                </a:schemeClr>
              </a:solidFill>
            </a:endParaRPr>
          </a:p>
          <a:p>
            <a:r>
              <a:rPr lang="en-US" sz="2000" dirty="0"/>
              <a:t> </a:t>
            </a:r>
            <a:r>
              <a:rPr lang="en-US" sz="2000" b="1" dirty="0"/>
              <a:t>Weekly Update: </a:t>
            </a:r>
            <a:r>
              <a:rPr lang="en-US" sz="2000" dirty="0"/>
              <a:t>The manager enters last week’s ingredient prices into the system.</a:t>
            </a:r>
          </a:p>
          <a:p>
            <a:r>
              <a:rPr lang="en-US" sz="2000" b="1" dirty="0"/>
              <a:t>Automated Processing: </a:t>
            </a:r>
            <a:r>
              <a:rPr lang="en-US" sz="2000" dirty="0"/>
              <a:t>The system updates dish price bands and ranks suppliers based on cost, freshness, and delivery speed.</a:t>
            </a:r>
          </a:p>
          <a:p>
            <a:r>
              <a:rPr lang="en-US" sz="2000" b="1" dirty="0"/>
              <a:t>Manager Review &amp; Action: </a:t>
            </a:r>
            <a:r>
              <a:rPr lang="en-US" sz="2000" dirty="0"/>
              <a:t>The manager checks the dashboard, approves updated dish prices, and selects suppliers.</a:t>
            </a:r>
          </a:p>
          <a:p>
            <a:r>
              <a:rPr lang="en-US" sz="2000" b="1" dirty="0"/>
              <a:t>Dynamic Alerts: </a:t>
            </a:r>
            <a:r>
              <a:rPr lang="en-US" sz="2000" dirty="0"/>
              <a:t>If an ingredient price spikes (e.g., tomato ↑ 20%), the system sends a warning and recommends a price change and alternate supplier.</a:t>
            </a:r>
          </a:p>
          <a:p>
            <a:r>
              <a:rPr lang="en-US" sz="2000" b="1" dirty="0"/>
              <a:t>Daily Supplier Feedback: </a:t>
            </a:r>
            <a:r>
              <a:rPr lang="en-US" sz="2000" dirty="0"/>
              <a:t>Delivery and spoilage data are added daily, helping the system refine supplier rankings over time.</a:t>
            </a:r>
          </a:p>
        </p:txBody>
      </p:sp>
      <p:sp>
        <p:nvSpPr>
          <p:cNvPr id="9" name="Date Placeholder 3">
            <a:extLst>
              <a:ext uri="{FF2B5EF4-FFF2-40B4-BE49-F238E27FC236}">
                <a16:creationId xmlns:a16="http://schemas.microsoft.com/office/drawing/2014/main" id="{8FC9AE9A-612E-F164-D6D0-ABC45CCDBA4B}"/>
              </a:ext>
            </a:extLst>
          </p:cNvPr>
          <p:cNvSpPr txBox="1">
            <a:spLocks/>
          </p:cNvSpPr>
          <p:nvPr/>
        </p:nvSpPr>
        <p:spPr>
          <a:xfrm>
            <a:off x="979932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9/5/2025</a:t>
            </a:r>
          </a:p>
        </p:txBody>
      </p:sp>
      <p:sp>
        <p:nvSpPr>
          <p:cNvPr id="10" name="Footer Placeholder 4">
            <a:extLst>
              <a:ext uri="{FF2B5EF4-FFF2-40B4-BE49-F238E27FC236}">
                <a16:creationId xmlns:a16="http://schemas.microsoft.com/office/drawing/2014/main" id="{665DAAC3-8A4F-5523-C86A-6EA0AE20AB2C}"/>
              </a:ext>
            </a:extLst>
          </p:cNvPr>
          <p:cNvSpPr>
            <a:spLocks noGrp="1"/>
          </p:cNvSpPr>
          <p:nvPr>
            <p:ph type="ftr" sz="quarter" idx="11"/>
          </p:nvPr>
        </p:nvSpPr>
        <p:spPr>
          <a:xfrm>
            <a:off x="3363893" y="6356350"/>
            <a:ext cx="4114800" cy="365125"/>
          </a:xfrm>
        </p:spPr>
        <p:txBody>
          <a:bodyPr/>
          <a:lstStyle/>
          <a:p>
            <a:r>
              <a:rPr lang="en-US" dirty="0"/>
              <a:t>IT22261946  |   Fernando W.G.P.N</a:t>
            </a:r>
            <a:r>
              <a:rPr lang="en-US" b="1" dirty="0"/>
              <a:t>  </a:t>
            </a:r>
            <a:r>
              <a:rPr lang="en-US" dirty="0"/>
              <a:t>|   25_26J_393</a:t>
            </a:r>
          </a:p>
        </p:txBody>
      </p:sp>
      <p:sp>
        <p:nvSpPr>
          <p:cNvPr id="11" name="Slide Number Placeholder 5">
            <a:extLst>
              <a:ext uri="{FF2B5EF4-FFF2-40B4-BE49-F238E27FC236}">
                <a16:creationId xmlns:a16="http://schemas.microsoft.com/office/drawing/2014/main" id="{C3274467-93A2-4BB5-CFBB-3564FCED5078}"/>
              </a:ext>
            </a:extLst>
          </p:cNvPr>
          <p:cNvSpPr>
            <a:spLocks noGrp="1"/>
          </p:cNvSpPr>
          <p:nvPr>
            <p:ph type="sldNum" sz="quarter" idx="12"/>
          </p:nvPr>
        </p:nvSpPr>
        <p:spPr>
          <a:xfrm>
            <a:off x="8610600" y="6356350"/>
            <a:ext cx="2743200" cy="365125"/>
          </a:xfrm>
        </p:spPr>
        <p:txBody>
          <a:bodyPr/>
          <a:lstStyle/>
          <a:p>
            <a:fld id="{9B4A378B-29F7-4FA7-A452-40E38F6CA186}" type="slidenum">
              <a:rPr lang="en-US" smtClean="0"/>
              <a:t>30</a:t>
            </a:fld>
            <a:endParaRPr lang="en-US"/>
          </a:p>
        </p:txBody>
      </p:sp>
    </p:spTree>
    <p:extLst>
      <p:ext uri="{BB962C8B-B14F-4D97-AF65-F5344CB8AC3E}">
        <p14:creationId xmlns:p14="http://schemas.microsoft.com/office/powerpoint/2010/main" val="430272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5D1A-4D2C-76EB-133B-90EDA5755D36}"/>
              </a:ext>
            </a:extLst>
          </p:cNvPr>
          <p:cNvSpPr>
            <a:spLocks noGrp="1"/>
          </p:cNvSpPr>
          <p:nvPr>
            <p:ph type="title"/>
          </p:nvPr>
        </p:nvSpPr>
        <p:spPr>
          <a:xfrm>
            <a:off x="838200" y="1366611"/>
            <a:ext cx="10515600" cy="4491688"/>
          </a:xfrm>
        </p:spPr>
        <p:txBody>
          <a:bodyPr>
            <a:noAutofit/>
          </a:bodyPr>
          <a:lstStyle/>
          <a:p>
            <a:r>
              <a:rPr lang="en-US" sz="8000" b="1" dirty="0">
                <a:latin typeface="+mj-lt"/>
                <a:cs typeface="Poppins" panose="00000500000000000000" pitchFamily="2" charset="0"/>
              </a:rPr>
              <a:t>Thank You</a:t>
            </a:r>
            <a:br>
              <a:rPr lang="en-US" sz="4000" b="1" dirty="0">
                <a:latin typeface="+mj-lt"/>
                <a:cs typeface="Poppins" panose="00000500000000000000" pitchFamily="2" charset="0"/>
              </a:rPr>
            </a:br>
            <a:r>
              <a:rPr lang="en-US" sz="2400" dirty="0">
                <a:latin typeface="+mj-lt"/>
                <a:cs typeface="Poppins" panose="00000500000000000000" pitchFamily="2" charset="0"/>
              </a:rPr>
              <a:t>We welcome your questions, feedback, and suggestions.</a:t>
            </a:r>
            <a:br>
              <a:rPr lang="en-US" sz="4000" dirty="0"/>
            </a:br>
            <a:br>
              <a:rPr lang="en-US" sz="4000" dirty="0"/>
            </a:br>
            <a:endParaRPr lang="en-US" sz="4000" dirty="0"/>
          </a:p>
        </p:txBody>
      </p:sp>
      <p:sp>
        <p:nvSpPr>
          <p:cNvPr id="3" name="Content Placeholder 2">
            <a:extLst>
              <a:ext uri="{FF2B5EF4-FFF2-40B4-BE49-F238E27FC236}">
                <a16:creationId xmlns:a16="http://schemas.microsoft.com/office/drawing/2014/main" id="{1E76363A-AAF9-EBE9-81C8-3393FDA1D784}"/>
              </a:ext>
            </a:extLst>
          </p:cNvPr>
          <p:cNvSpPr>
            <a:spLocks noGrp="1"/>
          </p:cNvSpPr>
          <p:nvPr>
            <p:ph idx="1"/>
          </p:nvPr>
        </p:nvSpPr>
        <p:spPr>
          <a:xfrm>
            <a:off x="655320" y="5486400"/>
            <a:ext cx="10515600" cy="509666"/>
          </a:xfrm>
        </p:spPr>
        <p:txBody>
          <a:bodyPr anchor="b">
            <a:normAutofit/>
          </a:bodyPr>
          <a:lstStyle/>
          <a:p>
            <a:pPr marL="0" indent="0">
              <a:buNone/>
            </a:pPr>
            <a:r>
              <a:rPr lang="en-US" sz="1200" dirty="0">
                <a:latin typeface="Poppins" panose="00000500000000000000" pitchFamily="2" charset="0"/>
                <a:cs typeface="Poppins" panose="00000500000000000000" pitchFamily="2" charset="0"/>
              </a:rPr>
              <a:t>Research Team: RP_25_26J_393</a:t>
            </a:r>
            <a:br>
              <a:rPr lang="en-US" sz="1200" dirty="0">
                <a:latin typeface="Poppins" panose="00000500000000000000" pitchFamily="2" charset="0"/>
                <a:cs typeface="Poppins" panose="00000500000000000000" pitchFamily="2" charset="0"/>
              </a:rPr>
            </a:br>
            <a:r>
              <a:rPr lang="en-US" sz="1200" dirty="0">
                <a:latin typeface="Poppins" panose="00000500000000000000" pitchFamily="2" charset="0"/>
                <a:cs typeface="Poppins" panose="00000500000000000000" pitchFamily="2" charset="0"/>
              </a:rPr>
              <a:t>Project Duration: 12 Months</a:t>
            </a:r>
          </a:p>
        </p:txBody>
      </p:sp>
      <p:sp>
        <p:nvSpPr>
          <p:cNvPr id="4" name="Date Placeholder 3">
            <a:extLst>
              <a:ext uri="{FF2B5EF4-FFF2-40B4-BE49-F238E27FC236}">
                <a16:creationId xmlns:a16="http://schemas.microsoft.com/office/drawing/2014/main" id="{C4EA8AE0-DCC0-A331-B25F-BB4BED8CA053}"/>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F6D2D018-2E46-71C1-D2C7-A61029B63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9BF15-DD1D-2AB6-1841-1A7581845BF8}"/>
              </a:ext>
            </a:extLst>
          </p:cNvPr>
          <p:cNvSpPr>
            <a:spLocks noGrp="1"/>
          </p:cNvSpPr>
          <p:nvPr>
            <p:ph type="sldNum" sz="quarter" idx="12"/>
          </p:nvPr>
        </p:nvSpPr>
        <p:spPr/>
        <p:txBody>
          <a:bodyPr/>
          <a:lstStyle/>
          <a:p>
            <a:fld id="{9B4A378B-29F7-4FA7-A452-40E38F6CA186}" type="slidenum">
              <a:rPr lang="en-US" smtClean="0"/>
              <a:t>31</a:t>
            </a:fld>
            <a:endParaRPr lang="en-US"/>
          </a:p>
        </p:txBody>
      </p:sp>
    </p:spTree>
    <p:extLst>
      <p:ext uri="{BB962C8B-B14F-4D97-AF65-F5344CB8AC3E}">
        <p14:creationId xmlns:p14="http://schemas.microsoft.com/office/powerpoint/2010/main" val="398639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675D-EC92-F74F-8B6F-65C8DACCF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C2F28-26A6-74F5-A798-A7E0775D1999}"/>
              </a:ext>
            </a:extLst>
          </p:cNvPr>
          <p:cNvSpPr>
            <a:spLocks noGrp="1"/>
          </p:cNvSpPr>
          <p:nvPr>
            <p:ph type="title"/>
          </p:nvPr>
        </p:nvSpPr>
        <p:spPr>
          <a:xfrm>
            <a:off x="619125" y="365126"/>
            <a:ext cx="10734675" cy="406400"/>
          </a:xfrm>
        </p:spPr>
        <p:txBody>
          <a:bodyPr>
            <a:noAutofit/>
          </a:bodyPr>
          <a:lstStyle/>
          <a:p>
            <a:pPr algn="ctr"/>
            <a:r>
              <a:rPr lang="en-US" sz="2800" b="1" dirty="0"/>
              <a:t>Previous Research &amp; Shortcomings  and Our Approach</a:t>
            </a:r>
          </a:p>
        </p:txBody>
      </p:sp>
      <p:sp>
        <p:nvSpPr>
          <p:cNvPr id="3" name="Content Placeholder 2">
            <a:extLst>
              <a:ext uri="{FF2B5EF4-FFF2-40B4-BE49-F238E27FC236}">
                <a16:creationId xmlns:a16="http://schemas.microsoft.com/office/drawing/2014/main" id="{F7615C1E-BE90-25E2-073A-3F8414D2CB59}"/>
              </a:ext>
            </a:extLst>
          </p:cNvPr>
          <p:cNvSpPr>
            <a:spLocks noGrp="1"/>
          </p:cNvSpPr>
          <p:nvPr>
            <p:ph idx="1"/>
          </p:nvPr>
        </p:nvSpPr>
        <p:spPr>
          <a:xfrm>
            <a:off x="619125" y="987667"/>
            <a:ext cx="10734675" cy="519640"/>
          </a:xfrm>
        </p:spPr>
        <p:txBody>
          <a:bodyPr>
            <a:normAutofit/>
          </a:bodyPr>
          <a:lstStyle/>
          <a:p>
            <a:pPr marL="0" indent="0">
              <a:buNone/>
            </a:pPr>
            <a:r>
              <a:rPr lang="en-US" sz="2000" dirty="0">
                <a:solidFill>
                  <a:schemeClr val="tx2">
                    <a:lumMod val="75000"/>
                    <a:lumOff val="25000"/>
                  </a:schemeClr>
                </a:solidFill>
              </a:rPr>
              <a:t>Previous Systems:</a:t>
            </a:r>
          </a:p>
        </p:txBody>
      </p:sp>
      <p:sp>
        <p:nvSpPr>
          <p:cNvPr id="4" name="Date Placeholder 3">
            <a:extLst>
              <a:ext uri="{FF2B5EF4-FFF2-40B4-BE49-F238E27FC236}">
                <a16:creationId xmlns:a16="http://schemas.microsoft.com/office/drawing/2014/main" id="{464BE0C4-AF1E-FCB1-155F-422F4E3515E0}"/>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37EC4B16-2C38-F39C-A4A9-7EAD21A959D2}"/>
              </a:ext>
            </a:extLst>
          </p:cNvPr>
          <p:cNvSpPr>
            <a:spLocks noGrp="1"/>
          </p:cNvSpPr>
          <p:nvPr>
            <p:ph type="sldNum" sz="quarter" idx="12"/>
          </p:nvPr>
        </p:nvSpPr>
        <p:spPr/>
        <p:txBody>
          <a:bodyPr/>
          <a:lstStyle/>
          <a:p>
            <a:fld id="{9B4A378B-29F7-4FA7-A452-40E38F6CA186}" type="slidenum">
              <a:rPr lang="en-US" smtClean="0"/>
              <a:t>4</a:t>
            </a:fld>
            <a:endParaRPr lang="en-US"/>
          </a:p>
        </p:txBody>
      </p:sp>
      <p:sp>
        <p:nvSpPr>
          <p:cNvPr id="8" name="TextBox 7">
            <a:extLst>
              <a:ext uri="{FF2B5EF4-FFF2-40B4-BE49-F238E27FC236}">
                <a16:creationId xmlns:a16="http://schemas.microsoft.com/office/drawing/2014/main" id="{8C1FF71C-23A0-0642-CFD3-0F18220BA68A}"/>
              </a:ext>
            </a:extLst>
          </p:cNvPr>
          <p:cNvSpPr txBox="1"/>
          <p:nvPr/>
        </p:nvSpPr>
        <p:spPr>
          <a:xfrm>
            <a:off x="619125" y="1507307"/>
            <a:ext cx="10953750" cy="923330"/>
          </a:xfrm>
          <a:prstGeom prst="rect">
            <a:avLst/>
          </a:prstGeom>
          <a:noFill/>
        </p:spPr>
        <p:txBody>
          <a:bodyPr wrap="square" rtlCol="0">
            <a:spAutoFit/>
          </a:bodyPr>
          <a:lstStyle/>
          <a:p>
            <a:r>
              <a:rPr lang="en-US" dirty="0"/>
              <a:t>Existing studies focus mainly on general demand forecasting, not on localized, lightweight solutions for small restaurants.</a:t>
            </a:r>
          </a:p>
          <a:p>
            <a:r>
              <a:rPr lang="en-US" dirty="0"/>
              <a:t>Most systems ignore supplier-side forecasting and dynamic price fluctuations.</a:t>
            </a:r>
          </a:p>
        </p:txBody>
      </p:sp>
      <p:sp>
        <p:nvSpPr>
          <p:cNvPr id="9" name="TextBox 8">
            <a:extLst>
              <a:ext uri="{FF2B5EF4-FFF2-40B4-BE49-F238E27FC236}">
                <a16:creationId xmlns:a16="http://schemas.microsoft.com/office/drawing/2014/main" id="{6D44158D-B534-4B30-0DDF-FA73172B991F}"/>
              </a:ext>
            </a:extLst>
          </p:cNvPr>
          <p:cNvSpPr txBox="1"/>
          <p:nvPr/>
        </p:nvSpPr>
        <p:spPr>
          <a:xfrm>
            <a:off x="619125" y="2765370"/>
            <a:ext cx="10953750" cy="2616101"/>
          </a:xfrm>
          <a:prstGeom prst="rect">
            <a:avLst/>
          </a:prstGeom>
          <a:noFill/>
        </p:spPr>
        <p:txBody>
          <a:bodyPr wrap="square" rtlCol="0">
            <a:spAutoFit/>
          </a:bodyPr>
          <a:lstStyle/>
          <a:p>
            <a:r>
              <a:rPr lang="en-US" sz="2000" dirty="0">
                <a:solidFill>
                  <a:schemeClr val="tx2">
                    <a:lumMod val="75000"/>
                    <a:lumOff val="25000"/>
                  </a:schemeClr>
                </a:solidFill>
              </a:rPr>
              <a:t>Our novelty: </a:t>
            </a:r>
            <a:r>
              <a:rPr lang="en-US" sz="2000" dirty="0"/>
              <a:t>Combination of four component system targeted both owner and supplier</a:t>
            </a:r>
          </a:p>
          <a:p>
            <a:endParaRPr lang="en-US" dirty="0"/>
          </a:p>
          <a:p>
            <a:r>
              <a:rPr lang="en-US" dirty="0"/>
              <a:t>Lightweight hybrid food demand forecaster (suitable for Sri Lankan context).</a:t>
            </a:r>
          </a:p>
          <a:p>
            <a:endParaRPr lang="en-US" dirty="0"/>
          </a:p>
          <a:p>
            <a:r>
              <a:rPr lang="en-US" dirty="0"/>
              <a:t>AI inventory reorder management for optimized stock control.</a:t>
            </a:r>
          </a:p>
          <a:p>
            <a:endParaRPr lang="en-US" dirty="0"/>
          </a:p>
          <a:p>
            <a:r>
              <a:rPr lang="en-US" dirty="0"/>
              <a:t>Ingredients demand forecaster to guide suppliers.</a:t>
            </a:r>
          </a:p>
          <a:p>
            <a:endParaRPr lang="en-US" dirty="0"/>
          </a:p>
          <a:p>
            <a:r>
              <a:rPr lang="en-US" dirty="0"/>
              <a:t>Price prediction &amp; supplier recommendation engine.</a:t>
            </a:r>
          </a:p>
        </p:txBody>
      </p:sp>
    </p:spTree>
    <p:extLst>
      <p:ext uri="{BB962C8B-B14F-4D97-AF65-F5344CB8AC3E}">
        <p14:creationId xmlns:p14="http://schemas.microsoft.com/office/powerpoint/2010/main" val="287939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89D15-23E1-45F0-6477-F4C1A252F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D8482-F8B0-77A9-5504-FE4332693736}"/>
              </a:ext>
            </a:extLst>
          </p:cNvPr>
          <p:cNvSpPr>
            <a:spLocks noGrp="1"/>
          </p:cNvSpPr>
          <p:nvPr>
            <p:ph type="title"/>
          </p:nvPr>
        </p:nvSpPr>
        <p:spPr>
          <a:xfrm>
            <a:off x="619125" y="365126"/>
            <a:ext cx="10734675" cy="406400"/>
          </a:xfrm>
        </p:spPr>
        <p:txBody>
          <a:bodyPr>
            <a:noAutofit/>
          </a:bodyPr>
          <a:lstStyle/>
          <a:p>
            <a:pPr algn="ctr"/>
            <a:r>
              <a:rPr lang="en-US" sz="2800" b="1" dirty="0"/>
              <a:t>Previous Research &amp; Shortcomings  and Our Approach</a:t>
            </a:r>
          </a:p>
        </p:txBody>
      </p:sp>
      <p:sp>
        <p:nvSpPr>
          <p:cNvPr id="4" name="Date Placeholder 3">
            <a:extLst>
              <a:ext uri="{FF2B5EF4-FFF2-40B4-BE49-F238E27FC236}">
                <a16:creationId xmlns:a16="http://schemas.microsoft.com/office/drawing/2014/main" id="{F0E48FD1-12FD-064C-0F1C-1ADF6262691D}"/>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6AF34581-9522-C446-7757-771B56BE7E3B}"/>
              </a:ext>
            </a:extLst>
          </p:cNvPr>
          <p:cNvSpPr>
            <a:spLocks noGrp="1"/>
          </p:cNvSpPr>
          <p:nvPr>
            <p:ph type="sldNum" sz="quarter" idx="12"/>
          </p:nvPr>
        </p:nvSpPr>
        <p:spPr/>
        <p:txBody>
          <a:bodyPr/>
          <a:lstStyle/>
          <a:p>
            <a:fld id="{9B4A378B-29F7-4FA7-A452-40E38F6CA186}" type="slidenum">
              <a:rPr lang="en-US" smtClean="0"/>
              <a:t>5</a:t>
            </a:fld>
            <a:endParaRPr lang="en-US"/>
          </a:p>
        </p:txBody>
      </p:sp>
      <p:sp>
        <p:nvSpPr>
          <p:cNvPr id="9" name="TextBox 8">
            <a:extLst>
              <a:ext uri="{FF2B5EF4-FFF2-40B4-BE49-F238E27FC236}">
                <a16:creationId xmlns:a16="http://schemas.microsoft.com/office/drawing/2014/main" id="{459BEEC7-88C3-476F-7015-122A59829CD3}"/>
              </a:ext>
            </a:extLst>
          </p:cNvPr>
          <p:cNvSpPr txBox="1"/>
          <p:nvPr/>
        </p:nvSpPr>
        <p:spPr>
          <a:xfrm>
            <a:off x="1823006" y="1935811"/>
            <a:ext cx="8326912" cy="2246769"/>
          </a:xfrm>
          <a:prstGeom prst="rect">
            <a:avLst/>
          </a:prstGeom>
          <a:noFill/>
        </p:spPr>
        <p:txBody>
          <a:bodyPr wrap="square" rtlCol="0">
            <a:spAutoFit/>
          </a:bodyPr>
          <a:lstStyle/>
          <a:p>
            <a:r>
              <a:rPr lang="en-US" sz="2000" dirty="0">
                <a:solidFill>
                  <a:schemeClr val="tx2">
                    <a:lumMod val="75000"/>
                    <a:lumOff val="25000"/>
                  </a:schemeClr>
                </a:solidFill>
              </a:rPr>
              <a:t>Constraints and Limitations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Requires historical sales data from restaurants (may be limited at first).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Accuracy depends on data quality and external factors like weather/events.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Initial adoption may face resistance from traditional restaurant owners.</a:t>
            </a:r>
            <a:endParaRPr lang="en-US" dirty="0"/>
          </a:p>
        </p:txBody>
      </p:sp>
    </p:spTree>
    <p:extLst>
      <p:ext uri="{BB962C8B-B14F-4D97-AF65-F5344CB8AC3E}">
        <p14:creationId xmlns:p14="http://schemas.microsoft.com/office/powerpoint/2010/main" val="172793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B6AF69D-290A-166A-1C69-272A14601D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09758" y="437200"/>
            <a:ext cx="8772485" cy="6167871"/>
          </a:xfrm>
        </p:spPr>
      </p:pic>
      <p:sp>
        <p:nvSpPr>
          <p:cNvPr id="4" name="Date Placeholder 3">
            <a:extLst>
              <a:ext uri="{FF2B5EF4-FFF2-40B4-BE49-F238E27FC236}">
                <a16:creationId xmlns:a16="http://schemas.microsoft.com/office/drawing/2014/main" id="{22D84110-46D2-CAF2-4037-D201BB951FB3}"/>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C275A833-7257-5524-3D3D-62FD8727112C}"/>
              </a:ext>
            </a:extLst>
          </p:cNvPr>
          <p:cNvSpPr>
            <a:spLocks noGrp="1"/>
          </p:cNvSpPr>
          <p:nvPr>
            <p:ph type="sldNum" sz="quarter" idx="12"/>
          </p:nvPr>
        </p:nvSpPr>
        <p:spPr/>
        <p:txBody>
          <a:bodyPr/>
          <a:lstStyle/>
          <a:p>
            <a:fld id="{9B4A378B-29F7-4FA7-A452-40E38F6CA186}" type="slidenum">
              <a:rPr lang="en-US" smtClean="0"/>
              <a:t>6</a:t>
            </a:fld>
            <a:endParaRPr lang="en-US"/>
          </a:p>
        </p:txBody>
      </p:sp>
      <p:sp>
        <p:nvSpPr>
          <p:cNvPr id="9" name="Title 1">
            <a:extLst>
              <a:ext uri="{FF2B5EF4-FFF2-40B4-BE49-F238E27FC236}">
                <a16:creationId xmlns:a16="http://schemas.microsoft.com/office/drawing/2014/main" id="{2B6FD53A-443F-818D-C95C-0B58D364CC7B}"/>
              </a:ext>
            </a:extLst>
          </p:cNvPr>
          <p:cNvSpPr>
            <a:spLocks noGrp="1"/>
          </p:cNvSpPr>
          <p:nvPr>
            <p:ph type="title"/>
          </p:nvPr>
        </p:nvSpPr>
        <p:spPr>
          <a:xfrm>
            <a:off x="619125" y="320796"/>
            <a:ext cx="10734675" cy="406400"/>
          </a:xfrm>
        </p:spPr>
        <p:txBody>
          <a:bodyPr>
            <a:noAutofit/>
          </a:bodyPr>
          <a:lstStyle/>
          <a:p>
            <a:pPr algn="ctr"/>
            <a:r>
              <a:rPr lang="en-US" sz="2800" b="1" dirty="0"/>
              <a:t>Overall System Diagram</a:t>
            </a:r>
          </a:p>
        </p:txBody>
      </p:sp>
      <p:sp>
        <p:nvSpPr>
          <p:cNvPr id="10" name="Content Placeholder 2">
            <a:extLst>
              <a:ext uri="{FF2B5EF4-FFF2-40B4-BE49-F238E27FC236}">
                <a16:creationId xmlns:a16="http://schemas.microsoft.com/office/drawing/2014/main" id="{4BDB7172-2C81-7984-3552-64B7F84A7734}"/>
              </a:ext>
            </a:extLst>
          </p:cNvPr>
          <p:cNvSpPr txBox="1">
            <a:spLocks/>
          </p:cNvSpPr>
          <p:nvPr/>
        </p:nvSpPr>
        <p:spPr>
          <a:xfrm>
            <a:off x="3461375" y="5955188"/>
            <a:ext cx="5367338"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t>AI-Powered Restaurant Management Platform Architecture</a:t>
            </a:r>
          </a:p>
        </p:txBody>
      </p:sp>
    </p:spTree>
    <p:extLst>
      <p:ext uri="{BB962C8B-B14F-4D97-AF65-F5344CB8AC3E}">
        <p14:creationId xmlns:p14="http://schemas.microsoft.com/office/powerpoint/2010/main" val="184158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CD3BD7-945F-1EFD-FEA5-8F088893C52E}"/>
              </a:ext>
            </a:extLst>
          </p:cNvPr>
          <p:cNvSpPr>
            <a:spLocks noGrp="1"/>
          </p:cNvSpPr>
          <p:nvPr>
            <p:ph type="dt" sz="half" idx="10"/>
          </p:nvPr>
        </p:nvSpPr>
        <p:spPr/>
        <p:txBody>
          <a:bodyPr/>
          <a:lstStyle/>
          <a:p>
            <a:r>
              <a:rPr lang="en-US"/>
              <a:t>9/5/2025</a:t>
            </a:r>
          </a:p>
        </p:txBody>
      </p:sp>
      <p:sp>
        <p:nvSpPr>
          <p:cNvPr id="6" name="Slide Number Placeholder 5">
            <a:extLst>
              <a:ext uri="{FF2B5EF4-FFF2-40B4-BE49-F238E27FC236}">
                <a16:creationId xmlns:a16="http://schemas.microsoft.com/office/drawing/2014/main" id="{67B63AFA-6687-13F6-B1B6-8AC644993716}"/>
              </a:ext>
            </a:extLst>
          </p:cNvPr>
          <p:cNvSpPr>
            <a:spLocks noGrp="1"/>
          </p:cNvSpPr>
          <p:nvPr>
            <p:ph type="sldNum" sz="quarter" idx="12"/>
          </p:nvPr>
        </p:nvSpPr>
        <p:spPr/>
        <p:txBody>
          <a:bodyPr/>
          <a:lstStyle/>
          <a:p>
            <a:fld id="{9B4A378B-29F7-4FA7-A452-40E38F6CA186}" type="slidenum">
              <a:rPr lang="en-US" smtClean="0"/>
              <a:t>7</a:t>
            </a:fld>
            <a:endParaRPr lang="en-US"/>
          </a:p>
        </p:txBody>
      </p:sp>
      <p:sp>
        <p:nvSpPr>
          <p:cNvPr id="8" name="Google Shape;4360;p61">
            <a:extLst>
              <a:ext uri="{FF2B5EF4-FFF2-40B4-BE49-F238E27FC236}">
                <a16:creationId xmlns:a16="http://schemas.microsoft.com/office/drawing/2014/main" id="{CA403E0F-FE59-3943-5412-82A3E2EF37F7}"/>
              </a:ext>
            </a:extLst>
          </p:cNvPr>
          <p:cNvSpPr txBox="1">
            <a:spLocks/>
          </p:cNvSpPr>
          <p:nvPr/>
        </p:nvSpPr>
        <p:spPr>
          <a:xfrm>
            <a:off x="600075" y="445025"/>
            <a:ext cx="7823925" cy="572700"/>
          </a:xfrm>
          <a:prstGeom prst="rect">
            <a:avLst/>
          </a:prstGeom>
        </p:spPr>
        <p:txBody>
          <a:bodyPr spcFirstLastPara="1" vert="horz" wrap="square" lIns="91425" tIns="0"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l">
              <a:spcBef>
                <a:spcPts val="0"/>
              </a:spcBef>
            </a:pPr>
            <a:r>
              <a:rPr lang="en-US" sz="4000" b="1" dirty="0"/>
              <a:t>OUR TEAM</a:t>
            </a:r>
          </a:p>
        </p:txBody>
      </p:sp>
      <p:grpSp>
        <p:nvGrpSpPr>
          <p:cNvPr id="27" name="Group 26">
            <a:extLst>
              <a:ext uri="{FF2B5EF4-FFF2-40B4-BE49-F238E27FC236}">
                <a16:creationId xmlns:a16="http://schemas.microsoft.com/office/drawing/2014/main" id="{CA17114D-A607-BB9F-D5DF-CE87961096ED}"/>
              </a:ext>
            </a:extLst>
          </p:cNvPr>
          <p:cNvGrpSpPr/>
          <p:nvPr/>
        </p:nvGrpSpPr>
        <p:grpSpPr>
          <a:xfrm>
            <a:off x="669750" y="1613391"/>
            <a:ext cx="11039350" cy="4539849"/>
            <a:chOff x="669750" y="1815271"/>
            <a:chExt cx="11039350" cy="4539849"/>
          </a:xfrm>
        </p:grpSpPr>
        <p:grpSp>
          <p:nvGrpSpPr>
            <p:cNvPr id="14" name="Group 13">
              <a:extLst>
                <a:ext uri="{FF2B5EF4-FFF2-40B4-BE49-F238E27FC236}">
                  <a16:creationId xmlns:a16="http://schemas.microsoft.com/office/drawing/2014/main" id="{4A056B51-26C5-51F3-B7A6-D6CB04C4D895}"/>
                </a:ext>
              </a:extLst>
            </p:cNvPr>
            <p:cNvGrpSpPr/>
            <p:nvPr/>
          </p:nvGrpSpPr>
          <p:grpSpPr>
            <a:xfrm>
              <a:off x="669750" y="1815271"/>
              <a:ext cx="2505600" cy="4539849"/>
              <a:chOff x="1583300" y="1414836"/>
              <a:chExt cx="2505600" cy="4539849"/>
            </a:xfrm>
          </p:grpSpPr>
          <p:sp>
            <p:nvSpPr>
              <p:cNvPr id="7" name="Google Shape;4359;p61">
                <a:extLst>
                  <a:ext uri="{FF2B5EF4-FFF2-40B4-BE49-F238E27FC236}">
                    <a16:creationId xmlns:a16="http://schemas.microsoft.com/office/drawing/2014/main" id="{6D52C3AE-4B7E-4A53-671F-7E09E770E66C}"/>
                  </a:ext>
                </a:extLst>
              </p:cNvPr>
              <p:cNvSpPr txBox="1">
                <a:spLocks/>
              </p:cNvSpPr>
              <p:nvPr/>
            </p:nvSpPr>
            <p:spPr>
              <a:xfrm>
                <a:off x="1583300" y="3032665"/>
                <a:ext cx="2505600" cy="794186"/>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sz="2400" dirty="0"/>
              </a:p>
              <a:p>
                <a:pPr marL="0" indent="0" algn="ctr">
                  <a:spcBef>
                    <a:spcPts val="0"/>
                  </a:spcBef>
                  <a:buFont typeface="Arial" panose="020B0604020202020204" pitchFamily="34" charset="0"/>
                  <a:buNone/>
                </a:pPr>
                <a:endParaRPr lang="en-US" sz="2400" dirty="0"/>
              </a:p>
              <a:p>
                <a:pPr marL="0" indent="0" algn="ctr">
                  <a:spcBef>
                    <a:spcPts val="0"/>
                  </a:spcBef>
                  <a:buFont typeface="Arial" panose="020B0604020202020204" pitchFamily="34" charset="0"/>
                  <a:buNone/>
                </a:pPr>
                <a:endParaRPr lang="en-US" sz="2400" dirty="0"/>
              </a:p>
              <a:p>
                <a:pPr marL="0" indent="0" algn="ctr">
                  <a:spcBef>
                    <a:spcPts val="0"/>
                  </a:spcBef>
                  <a:buFont typeface="Arial" panose="020B0604020202020204" pitchFamily="34" charset="0"/>
                  <a:buNone/>
                </a:pPr>
                <a:endParaRPr lang="en-US" sz="2400" dirty="0"/>
              </a:p>
              <a:p>
                <a:pPr marL="0" indent="0" algn="ctr">
                  <a:spcBef>
                    <a:spcPts val="0"/>
                  </a:spcBef>
                  <a:buFont typeface="Arial" panose="020B0604020202020204" pitchFamily="34" charset="0"/>
                  <a:buNone/>
                </a:pPr>
                <a:r>
                  <a:rPr lang="en-US" sz="1600" dirty="0">
                    <a:latin typeface="Poppins" panose="00000500000000000000" pitchFamily="2" charset="0"/>
                    <a:cs typeface="Poppins" panose="00000500000000000000" pitchFamily="2" charset="0"/>
                  </a:rPr>
                  <a:t>Jayathunga A.G.I.A</a:t>
                </a:r>
              </a:p>
              <a:p>
                <a:pPr marL="0" indent="0" algn="ctr">
                  <a:spcBef>
                    <a:spcPts val="0"/>
                  </a:spcBef>
                  <a:buFont typeface="Arial" panose="020B0604020202020204" pitchFamily="34" charset="0"/>
                  <a:buNone/>
                </a:pPr>
                <a:r>
                  <a:rPr lang="en-US" sz="1600" dirty="0">
                    <a:latin typeface="Poppins" panose="00000500000000000000" pitchFamily="2" charset="0"/>
                    <a:cs typeface="Poppins" panose="00000500000000000000" pitchFamily="2" charset="0"/>
                  </a:rPr>
                  <a:t>IT22642950</a:t>
                </a:r>
              </a:p>
            </p:txBody>
          </p:sp>
          <p:sp>
            <p:nvSpPr>
              <p:cNvPr id="9" name="Google Shape;4362;p61">
                <a:extLst>
                  <a:ext uri="{FF2B5EF4-FFF2-40B4-BE49-F238E27FC236}">
                    <a16:creationId xmlns:a16="http://schemas.microsoft.com/office/drawing/2014/main" id="{3F4A9EB4-4F60-8E16-B7B4-4A024FAD94B6}"/>
                  </a:ext>
                </a:extLst>
              </p:cNvPr>
              <p:cNvSpPr txBox="1">
                <a:spLocks/>
              </p:cNvSpPr>
              <p:nvPr/>
            </p:nvSpPr>
            <p:spPr>
              <a:xfrm>
                <a:off x="1583300" y="3826854"/>
                <a:ext cx="2505600" cy="212783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Title of the Individual Component:</a:t>
                </a:r>
              </a:p>
              <a:p>
                <a:pPr marL="0" indent="0" algn="ctr">
                  <a:spcBef>
                    <a:spcPts val="0"/>
                  </a:spcBef>
                  <a:buNone/>
                </a:pPr>
                <a:r>
                  <a:rPr lang="en-US" sz="1400" dirty="0">
                    <a:solidFill>
                      <a:srgbClr val="3A3A3A"/>
                    </a:solidFill>
                    <a:latin typeface="Poppins" panose="00000500000000000000" pitchFamily="2" charset="0"/>
                    <a:cs typeface="Poppins" panose="00000500000000000000" pitchFamily="2" charset="0"/>
                  </a:rPr>
                  <a:t>AI-supported</a:t>
                </a:r>
                <a:r>
                  <a:rPr lang="en-US" sz="1400" dirty="0">
                    <a:latin typeface="Poppins" panose="00000500000000000000" pitchFamily="2" charset="0"/>
                    <a:cs typeface="Poppins" panose="00000500000000000000" pitchFamily="2" charset="0"/>
                  </a:rPr>
                  <a:t> inventory and reorder management system</a:t>
                </a:r>
              </a:p>
              <a:p>
                <a:pPr marL="0" indent="0" algn="ctr">
                  <a:spcBef>
                    <a:spcPts val="0"/>
                  </a:spcBef>
                  <a:buNone/>
                </a:pPr>
                <a:endParaRPr lang="en-US" sz="1400" dirty="0">
                  <a:latin typeface="Poppins" panose="00000500000000000000" pitchFamily="2" charset="0"/>
                  <a:cs typeface="Poppins" panose="00000500000000000000" pitchFamily="2" charset="0"/>
                </a:endParaRPr>
              </a:p>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Specialization:</a:t>
                </a:r>
              </a:p>
              <a:p>
                <a:pPr marL="0" indent="0" algn="ctr">
                  <a:spcBef>
                    <a:spcPts val="0"/>
                  </a:spcBef>
                  <a:buNone/>
                </a:pPr>
                <a:r>
                  <a:rPr lang="en-US" sz="1400" dirty="0">
                    <a:latin typeface="Poppins" panose="00000500000000000000" pitchFamily="2" charset="0"/>
                    <a:cs typeface="Poppins" panose="00000500000000000000" pitchFamily="2" charset="0"/>
                  </a:rPr>
                  <a:t>Information Technology</a:t>
                </a:r>
                <a:endParaRPr lang="en-US" sz="1400" dirty="0">
                  <a:solidFill>
                    <a:schemeClr val="bg2">
                      <a:lumMod val="75000"/>
                    </a:schemeClr>
                  </a:solidFill>
                  <a:latin typeface="Poppins" panose="00000500000000000000" pitchFamily="2" charset="0"/>
                  <a:cs typeface="Poppins" panose="00000500000000000000" pitchFamily="2" charset="0"/>
                </a:endParaRPr>
              </a:p>
            </p:txBody>
          </p:sp>
          <p:pic>
            <p:nvPicPr>
              <p:cNvPr id="10" name="Google Shape;4363;p61">
                <a:extLst>
                  <a:ext uri="{FF2B5EF4-FFF2-40B4-BE49-F238E27FC236}">
                    <a16:creationId xmlns:a16="http://schemas.microsoft.com/office/drawing/2014/main" id="{6349A3E9-9166-F630-2B0A-1CDA1339E0DD}"/>
                  </a:ext>
                </a:extLst>
              </p:cNvPr>
              <p:cNvPicPr preferRelativeResize="0">
                <a:picLocks/>
              </p:cNvPicPr>
              <p:nvPr/>
            </p:nvPicPr>
            <p:blipFill>
              <a:blip r:embed="rId2">
                <a:extLst>
                  <a:ext uri="{28A0092B-C50C-407E-A947-70E740481C1C}">
                    <a14:useLocalDpi xmlns:a14="http://schemas.microsoft.com/office/drawing/2010/main" val="0"/>
                  </a:ext>
                </a:extLst>
              </a:blip>
              <a:srcRect l="5252" r="5252"/>
              <a:stretch/>
            </p:blipFill>
            <p:spPr>
              <a:xfrm>
                <a:off x="2116550" y="1414836"/>
                <a:ext cx="1439100" cy="1608000"/>
              </a:xfrm>
              <a:prstGeom prst="teardrop">
                <a:avLst>
                  <a:gd name="adj" fmla="val 61128"/>
                </a:avLst>
              </a:prstGeom>
              <a:noFill/>
              <a:ln>
                <a:noFill/>
              </a:ln>
            </p:spPr>
          </p:pic>
        </p:grpSp>
        <p:grpSp>
          <p:nvGrpSpPr>
            <p:cNvPr id="15" name="Group 14">
              <a:extLst>
                <a:ext uri="{FF2B5EF4-FFF2-40B4-BE49-F238E27FC236}">
                  <a16:creationId xmlns:a16="http://schemas.microsoft.com/office/drawing/2014/main" id="{7F7BBFB1-2662-21E6-4976-3DB71B1AF926}"/>
                </a:ext>
              </a:extLst>
            </p:cNvPr>
            <p:cNvGrpSpPr/>
            <p:nvPr/>
          </p:nvGrpSpPr>
          <p:grpSpPr>
            <a:xfrm>
              <a:off x="3514333" y="1815271"/>
              <a:ext cx="2505600" cy="4539849"/>
              <a:chOff x="1583300" y="1414836"/>
              <a:chExt cx="2505600" cy="4539849"/>
            </a:xfrm>
          </p:grpSpPr>
          <p:sp>
            <p:nvSpPr>
              <p:cNvPr id="16" name="Google Shape;4359;p61">
                <a:extLst>
                  <a:ext uri="{FF2B5EF4-FFF2-40B4-BE49-F238E27FC236}">
                    <a16:creationId xmlns:a16="http://schemas.microsoft.com/office/drawing/2014/main" id="{D97159AD-75D4-DDE4-CADD-B41F6B502992}"/>
                  </a:ext>
                </a:extLst>
              </p:cNvPr>
              <p:cNvSpPr txBox="1">
                <a:spLocks/>
              </p:cNvSpPr>
              <p:nvPr/>
            </p:nvSpPr>
            <p:spPr>
              <a:xfrm>
                <a:off x="1583300" y="3032664"/>
                <a:ext cx="2505600" cy="794187"/>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latin typeface="Poppins" panose="00000500000000000000" pitchFamily="2" charset="0"/>
                    <a:cs typeface="Poppins" panose="00000500000000000000" pitchFamily="2" charset="0"/>
                  </a:rPr>
                  <a:t>Thilakarathna W.P.N.S</a:t>
                </a:r>
              </a:p>
              <a:p>
                <a:pPr marL="0" indent="0" algn="ctr">
                  <a:spcBef>
                    <a:spcPts val="0"/>
                  </a:spcBef>
                  <a:buNone/>
                </a:pPr>
                <a:r>
                  <a:rPr lang="en-US" sz="1600" dirty="0">
                    <a:latin typeface="Poppins" panose="00000500000000000000" pitchFamily="2" charset="0"/>
                    <a:cs typeface="Poppins" panose="00000500000000000000" pitchFamily="2" charset="0"/>
                  </a:rPr>
                  <a:t>IT2273846</a:t>
                </a:r>
              </a:p>
            </p:txBody>
          </p:sp>
          <p:sp>
            <p:nvSpPr>
              <p:cNvPr id="17" name="Google Shape;4362;p61">
                <a:extLst>
                  <a:ext uri="{FF2B5EF4-FFF2-40B4-BE49-F238E27FC236}">
                    <a16:creationId xmlns:a16="http://schemas.microsoft.com/office/drawing/2014/main" id="{D78A5404-ABEC-8E33-7D9B-CB04B51ACC55}"/>
                  </a:ext>
                </a:extLst>
              </p:cNvPr>
              <p:cNvSpPr txBox="1">
                <a:spLocks/>
              </p:cNvSpPr>
              <p:nvPr/>
            </p:nvSpPr>
            <p:spPr>
              <a:xfrm>
                <a:off x="1583300" y="3826853"/>
                <a:ext cx="2505600" cy="212783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Title of the Individual Component:</a:t>
                </a:r>
              </a:p>
              <a:p>
                <a:pPr marL="0" indent="0" algn="ctr">
                  <a:spcBef>
                    <a:spcPts val="0"/>
                  </a:spcBef>
                  <a:buNone/>
                </a:pPr>
                <a:r>
                  <a:rPr lang="en-US" sz="1400" dirty="0">
                    <a:latin typeface="Poppins" panose="00000500000000000000" pitchFamily="2" charset="0"/>
                    <a:cs typeface="Poppins" panose="00000500000000000000" pitchFamily="2" charset="0"/>
                  </a:rPr>
                  <a:t>Lightweight Hybrid food demand forecaster</a:t>
                </a:r>
                <a:r>
                  <a:rPr lang="en-US" sz="1600" dirty="0">
                    <a:latin typeface="Poppins" panose="00000500000000000000" pitchFamily="2" charset="0"/>
                    <a:cs typeface="Poppins" panose="00000500000000000000" pitchFamily="2" charset="0"/>
                  </a:rPr>
                  <a:t> </a:t>
                </a:r>
              </a:p>
              <a:p>
                <a:pPr marL="0" indent="0" algn="ctr">
                  <a:spcBef>
                    <a:spcPts val="0"/>
                  </a:spcBef>
                  <a:buNone/>
                </a:pPr>
                <a:endParaRPr lang="en-US" sz="1600" dirty="0">
                  <a:solidFill>
                    <a:schemeClr val="bg2">
                      <a:lumMod val="75000"/>
                    </a:schemeClr>
                  </a:solidFill>
                  <a:latin typeface="Poppins" panose="00000500000000000000" pitchFamily="2" charset="0"/>
                  <a:cs typeface="Poppins" panose="00000500000000000000" pitchFamily="2" charset="0"/>
                </a:endParaRPr>
              </a:p>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Specialization:</a:t>
                </a:r>
              </a:p>
              <a:p>
                <a:pPr marL="0" indent="0" algn="ctr">
                  <a:spcBef>
                    <a:spcPts val="0"/>
                  </a:spcBef>
                  <a:buNone/>
                </a:pPr>
                <a:r>
                  <a:rPr lang="en-US" sz="1400" dirty="0">
                    <a:latin typeface="Poppins" panose="00000500000000000000" pitchFamily="2" charset="0"/>
                    <a:cs typeface="Poppins" panose="00000500000000000000" pitchFamily="2" charset="0"/>
                  </a:rPr>
                  <a:t>Information Technology</a:t>
                </a:r>
              </a:p>
            </p:txBody>
          </p:sp>
          <p:pic>
            <p:nvPicPr>
              <p:cNvPr id="18" name="Google Shape;4363;p61">
                <a:extLst>
                  <a:ext uri="{FF2B5EF4-FFF2-40B4-BE49-F238E27FC236}">
                    <a16:creationId xmlns:a16="http://schemas.microsoft.com/office/drawing/2014/main" id="{06B6DE9B-D598-655C-C08D-A74D638C6F0F}"/>
                  </a:ext>
                </a:extLst>
              </p:cNvPr>
              <p:cNvPicPr preferRelativeResize="0">
                <a:picLocks/>
              </p:cNvPicPr>
              <p:nvPr/>
            </p:nvPicPr>
            <p:blipFill>
              <a:blip r:embed="rId3">
                <a:extLst>
                  <a:ext uri="{28A0092B-C50C-407E-A947-70E740481C1C}">
                    <a14:useLocalDpi xmlns:a14="http://schemas.microsoft.com/office/drawing/2010/main" val="0"/>
                  </a:ext>
                </a:extLst>
              </a:blip>
              <a:srcRect l="4819" r="4819"/>
              <a:stretch/>
            </p:blipFill>
            <p:spPr>
              <a:xfrm>
                <a:off x="2116550" y="1414836"/>
                <a:ext cx="1439100" cy="1608000"/>
              </a:xfrm>
              <a:prstGeom prst="teardrop">
                <a:avLst>
                  <a:gd name="adj" fmla="val 61128"/>
                </a:avLst>
              </a:prstGeom>
              <a:noFill/>
              <a:ln>
                <a:noFill/>
              </a:ln>
            </p:spPr>
          </p:pic>
        </p:grpSp>
        <p:grpSp>
          <p:nvGrpSpPr>
            <p:cNvPr id="19" name="Group 18">
              <a:extLst>
                <a:ext uri="{FF2B5EF4-FFF2-40B4-BE49-F238E27FC236}">
                  <a16:creationId xmlns:a16="http://schemas.microsoft.com/office/drawing/2014/main" id="{ADD0AC78-B369-F00E-56D9-DBCAF47BCB34}"/>
                </a:ext>
              </a:extLst>
            </p:cNvPr>
            <p:cNvGrpSpPr/>
            <p:nvPr/>
          </p:nvGrpSpPr>
          <p:grpSpPr>
            <a:xfrm>
              <a:off x="6358916" y="1815271"/>
              <a:ext cx="2505600" cy="4539849"/>
              <a:chOff x="1583300" y="1414836"/>
              <a:chExt cx="2505600" cy="4539849"/>
            </a:xfrm>
          </p:grpSpPr>
          <p:sp>
            <p:nvSpPr>
              <p:cNvPr id="20" name="Google Shape;4359;p61">
                <a:extLst>
                  <a:ext uri="{FF2B5EF4-FFF2-40B4-BE49-F238E27FC236}">
                    <a16:creationId xmlns:a16="http://schemas.microsoft.com/office/drawing/2014/main" id="{1FFF1796-951A-7318-9B89-2BB9328A87C8}"/>
                  </a:ext>
                </a:extLst>
              </p:cNvPr>
              <p:cNvSpPr txBox="1">
                <a:spLocks/>
              </p:cNvSpPr>
              <p:nvPr/>
            </p:nvSpPr>
            <p:spPr>
              <a:xfrm>
                <a:off x="1583300" y="3032664"/>
                <a:ext cx="2505600" cy="794187"/>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latin typeface="Poppins" panose="00000500000000000000" pitchFamily="2" charset="0"/>
                    <a:cs typeface="Poppins" panose="00000500000000000000" pitchFamily="2" charset="0"/>
                  </a:rPr>
                  <a:t>Alawaththa A.K.A.A</a:t>
                </a:r>
              </a:p>
              <a:p>
                <a:pPr marL="0" indent="0" algn="ctr">
                  <a:spcBef>
                    <a:spcPts val="0"/>
                  </a:spcBef>
                  <a:buNone/>
                </a:pPr>
                <a:r>
                  <a:rPr lang="en-US" sz="1600" dirty="0">
                    <a:latin typeface="Poppins" panose="00000500000000000000" pitchFamily="2" charset="0"/>
                    <a:cs typeface="Poppins" panose="00000500000000000000" pitchFamily="2" charset="0"/>
                  </a:rPr>
                  <a:t>IT22249470</a:t>
                </a:r>
              </a:p>
            </p:txBody>
          </p:sp>
          <p:sp>
            <p:nvSpPr>
              <p:cNvPr id="21" name="Google Shape;4362;p61">
                <a:extLst>
                  <a:ext uri="{FF2B5EF4-FFF2-40B4-BE49-F238E27FC236}">
                    <a16:creationId xmlns:a16="http://schemas.microsoft.com/office/drawing/2014/main" id="{95807511-E972-7D1C-8039-D177792DC21E}"/>
                  </a:ext>
                </a:extLst>
              </p:cNvPr>
              <p:cNvSpPr txBox="1">
                <a:spLocks/>
              </p:cNvSpPr>
              <p:nvPr/>
            </p:nvSpPr>
            <p:spPr>
              <a:xfrm>
                <a:off x="1583300" y="3826853"/>
                <a:ext cx="2505600" cy="212783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Title of the Individual Component:</a:t>
                </a:r>
              </a:p>
              <a:p>
                <a:pPr marL="0" indent="0" algn="ctr">
                  <a:spcBef>
                    <a:spcPts val="0"/>
                  </a:spcBef>
                  <a:buNone/>
                </a:pPr>
                <a:r>
                  <a:rPr lang="en-US" sz="1400" dirty="0">
                    <a:latin typeface="Poppins" panose="00000500000000000000" pitchFamily="2" charset="0"/>
                    <a:cs typeface="Poppins" panose="00000500000000000000" pitchFamily="2" charset="0"/>
                  </a:rPr>
                  <a:t>Supplier Demand Forecasting Dashboard</a:t>
                </a:r>
              </a:p>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 </a:t>
                </a:r>
              </a:p>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Specialization:</a:t>
                </a:r>
              </a:p>
              <a:p>
                <a:pPr marL="0" indent="0" algn="ctr">
                  <a:spcBef>
                    <a:spcPts val="0"/>
                  </a:spcBef>
                  <a:buNone/>
                </a:pPr>
                <a:r>
                  <a:rPr lang="en-US" sz="1400" dirty="0">
                    <a:latin typeface="Poppins" panose="00000500000000000000" pitchFamily="2" charset="0"/>
                    <a:cs typeface="Poppins" panose="00000500000000000000" pitchFamily="2" charset="0"/>
                  </a:rPr>
                  <a:t>Information Technology</a:t>
                </a:r>
              </a:p>
              <a:p>
                <a:pPr marL="0" indent="0" algn="ctr">
                  <a:spcBef>
                    <a:spcPts val="0"/>
                  </a:spcBef>
                  <a:buNone/>
                </a:pPr>
                <a:endParaRPr lang="en-US" sz="1400" dirty="0">
                  <a:solidFill>
                    <a:schemeClr val="bg2">
                      <a:lumMod val="75000"/>
                    </a:schemeClr>
                  </a:solidFill>
                  <a:latin typeface="Poppins" panose="00000500000000000000" pitchFamily="2" charset="0"/>
                  <a:cs typeface="Poppins" panose="00000500000000000000" pitchFamily="2" charset="0"/>
                </a:endParaRPr>
              </a:p>
            </p:txBody>
          </p:sp>
          <p:pic>
            <p:nvPicPr>
              <p:cNvPr id="22" name="Google Shape;4363;p61">
                <a:extLst>
                  <a:ext uri="{FF2B5EF4-FFF2-40B4-BE49-F238E27FC236}">
                    <a16:creationId xmlns:a16="http://schemas.microsoft.com/office/drawing/2014/main" id="{57F54809-73D7-3D07-BACC-2A1CCD523911}"/>
                  </a:ext>
                </a:extLst>
              </p:cNvPr>
              <p:cNvPicPr preferRelativeResize="0">
                <a:picLocks/>
              </p:cNvPicPr>
              <p:nvPr/>
            </p:nvPicPr>
            <p:blipFill>
              <a:blip r:embed="rId4">
                <a:extLst>
                  <a:ext uri="{28A0092B-C50C-407E-A947-70E740481C1C}">
                    <a14:useLocalDpi xmlns:a14="http://schemas.microsoft.com/office/drawing/2010/main" val="0"/>
                  </a:ext>
                </a:extLst>
              </a:blip>
              <a:srcRect l="2683" r="2683"/>
              <a:stretch/>
            </p:blipFill>
            <p:spPr>
              <a:xfrm>
                <a:off x="2116550" y="1414836"/>
                <a:ext cx="1439100" cy="1608000"/>
              </a:xfrm>
              <a:prstGeom prst="teardrop">
                <a:avLst>
                  <a:gd name="adj" fmla="val 61128"/>
                </a:avLst>
              </a:prstGeom>
              <a:noFill/>
              <a:ln>
                <a:noFill/>
              </a:ln>
            </p:spPr>
          </p:pic>
        </p:grpSp>
        <p:grpSp>
          <p:nvGrpSpPr>
            <p:cNvPr id="23" name="Group 22">
              <a:extLst>
                <a:ext uri="{FF2B5EF4-FFF2-40B4-BE49-F238E27FC236}">
                  <a16:creationId xmlns:a16="http://schemas.microsoft.com/office/drawing/2014/main" id="{7224CF40-BCB3-AA35-C778-D87C59C247F0}"/>
                </a:ext>
              </a:extLst>
            </p:cNvPr>
            <p:cNvGrpSpPr/>
            <p:nvPr/>
          </p:nvGrpSpPr>
          <p:grpSpPr>
            <a:xfrm>
              <a:off x="9203500" y="1815271"/>
              <a:ext cx="2505600" cy="4539847"/>
              <a:chOff x="1583300" y="1414836"/>
              <a:chExt cx="2505600" cy="4539847"/>
            </a:xfrm>
          </p:grpSpPr>
          <p:sp>
            <p:nvSpPr>
              <p:cNvPr id="24" name="Google Shape;4359;p61">
                <a:extLst>
                  <a:ext uri="{FF2B5EF4-FFF2-40B4-BE49-F238E27FC236}">
                    <a16:creationId xmlns:a16="http://schemas.microsoft.com/office/drawing/2014/main" id="{574E363F-A61E-F792-4844-2C0D32011368}"/>
                  </a:ext>
                </a:extLst>
              </p:cNvPr>
              <p:cNvSpPr txBox="1">
                <a:spLocks/>
              </p:cNvSpPr>
              <p:nvPr/>
            </p:nvSpPr>
            <p:spPr>
              <a:xfrm>
                <a:off x="1583300" y="3032664"/>
                <a:ext cx="2505600" cy="794187"/>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dirty="0">
                    <a:latin typeface="Poppins" panose="00000500000000000000" pitchFamily="2" charset="0"/>
                    <a:cs typeface="Poppins" panose="00000500000000000000" pitchFamily="2" charset="0"/>
                  </a:rPr>
                  <a:t>Fernando W.G.P.N</a:t>
                </a:r>
              </a:p>
              <a:p>
                <a:pPr marL="0" indent="0" algn="ctr">
                  <a:spcBef>
                    <a:spcPts val="0"/>
                  </a:spcBef>
                  <a:buNone/>
                </a:pPr>
                <a:r>
                  <a:rPr lang="en-US" sz="1600" dirty="0">
                    <a:latin typeface="Poppins" panose="00000500000000000000" pitchFamily="2" charset="0"/>
                    <a:cs typeface="Poppins" panose="00000500000000000000" pitchFamily="2" charset="0"/>
                  </a:rPr>
                  <a:t>IT22261946</a:t>
                </a:r>
              </a:p>
            </p:txBody>
          </p:sp>
          <p:sp>
            <p:nvSpPr>
              <p:cNvPr id="25" name="Google Shape;4362;p61">
                <a:extLst>
                  <a:ext uri="{FF2B5EF4-FFF2-40B4-BE49-F238E27FC236}">
                    <a16:creationId xmlns:a16="http://schemas.microsoft.com/office/drawing/2014/main" id="{42ABD21C-3D50-FEED-AF80-C33DCFCD2545}"/>
                  </a:ext>
                </a:extLst>
              </p:cNvPr>
              <p:cNvSpPr txBox="1">
                <a:spLocks/>
              </p:cNvSpPr>
              <p:nvPr/>
            </p:nvSpPr>
            <p:spPr>
              <a:xfrm>
                <a:off x="1583300" y="3826852"/>
                <a:ext cx="2505600" cy="212783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Title of the Individual Component:</a:t>
                </a:r>
              </a:p>
              <a:p>
                <a:pPr marL="0" indent="0" algn="ctr">
                  <a:spcBef>
                    <a:spcPts val="0"/>
                  </a:spcBef>
                  <a:buNone/>
                </a:pPr>
                <a:r>
                  <a:rPr lang="en-US" sz="1400" dirty="0">
                    <a:latin typeface="Poppins" panose="00000500000000000000" pitchFamily="2" charset="0"/>
                    <a:cs typeface="Poppins" panose="00000500000000000000" pitchFamily="2" charset="0"/>
                  </a:rPr>
                  <a:t>Food Price Prediction and Supplier Recommendation</a:t>
                </a:r>
              </a:p>
              <a:p>
                <a:pPr marL="0" indent="0" algn="ctr">
                  <a:spcBef>
                    <a:spcPts val="0"/>
                  </a:spcBef>
                  <a:buNone/>
                </a:pPr>
                <a:endParaRPr lang="en-US" sz="1400" dirty="0">
                  <a:solidFill>
                    <a:schemeClr val="bg2">
                      <a:lumMod val="75000"/>
                    </a:schemeClr>
                  </a:solidFill>
                  <a:latin typeface="Poppins" panose="00000500000000000000" pitchFamily="2" charset="0"/>
                  <a:cs typeface="Poppins" panose="00000500000000000000" pitchFamily="2" charset="0"/>
                </a:endParaRPr>
              </a:p>
              <a:p>
                <a:pPr marL="0" indent="0" algn="ctr">
                  <a:spcBef>
                    <a:spcPts val="0"/>
                  </a:spcBef>
                  <a:buNone/>
                </a:pPr>
                <a:r>
                  <a:rPr lang="en-US" sz="1400" dirty="0">
                    <a:solidFill>
                      <a:schemeClr val="bg2">
                        <a:lumMod val="75000"/>
                      </a:schemeClr>
                    </a:solidFill>
                    <a:latin typeface="Poppins" panose="00000500000000000000" pitchFamily="2" charset="0"/>
                    <a:cs typeface="Poppins" panose="00000500000000000000" pitchFamily="2" charset="0"/>
                  </a:rPr>
                  <a:t> Specialization:</a:t>
                </a:r>
              </a:p>
              <a:p>
                <a:pPr marL="0" indent="0" algn="ctr">
                  <a:spcBef>
                    <a:spcPts val="0"/>
                  </a:spcBef>
                  <a:buNone/>
                </a:pPr>
                <a:r>
                  <a:rPr lang="en-US" sz="1400" dirty="0">
                    <a:latin typeface="Poppins" panose="00000500000000000000" pitchFamily="2" charset="0"/>
                    <a:cs typeface="Poppins" panose="00000500000000000000" pitchFamily="2" charset="0"/>
                  </a:rPr>
                  <a:t>Information Technology</a:t>
                </a:r>
                <a:endParaRPr lang="en-US" sz="1400" dirty="0">
                  <a:solidFill>
                    <a:schemeClr val="bg2">
                      <a:lumMod val="75000"/>
                    </a:schemeClr>
                  </a:solidFill>
                  <a:latin typeface="Poppins" panose="00000500000000000000" pitchFamily="2" charset="0"/>
                  <a:cs typeface="Poppins" panose="00000500000000000000" pitchFamily="2" charset="0"/>
                </a:endParaRPr>
              </a:p>
              <a:p>
                <a:pPr marL="0" indent="0" algn="ctr">
                  <a:spcBef>
                    <a:spcPts val="0"/>
                  </a:spcBef>
                  <a:buNone/>
                </a:pPr>
                <a:endParaRPr lang="en-US" sz="1600" dirty="0">
                  <a:solidFill>
                    <a:schemeClr val="bg2">
                      <a:lumMod val="75000"/>
                    </a:schemeClr>
                  </a:solidFill>
                  <a:latin typeface="Poppins" panose="00000500000000000000" pitchFamily="2" charset="0"/>
                  <a:cs typeface="Poppins" panose="00000500000000000000" pitchFamily="2" charset="0"/>
                </a:endParaRPr>
              </a:p>
            </p:txBody>
          </p:sp>
          <p:pic>
            <p:nvPicPr>
              <p:cNvPr id="26" name="Google Shape;4363;p61">
                <a:extLst>
                  <a:ext uri="{FF2B5EF4-FFF2-40B4-BE49-F238E27FC236}">
                    <a16:creationId xmlns:a16="http://schemas.microsoft.com/office/drawing/2014/main" id="{D67072AB-D928-4221-8F19-46A7F3CF3AEB}"/>
                  </a:ext>
                </a:extLst>
              </p:cNvPr>
              <p:cNvPicPr preferRelativeResize="0">
                <a:picLocks/>
              </p:cNvPicPr>
              <p:nvPr/>
            </p:nvPicPr>
            <p:blipFill>
              <a:blip r:embed="rId5">
                <a:extLst>
                  <a:ext uri="{28A0092B-C50C-407E-A947-70E740481C1C}">
                    <a14:useLocalDpi xmlns:a14="http://schemas.microsoft.com/office/drawing/2010/main" val="0"/>
                  </a:ext>
                </a:extLst>
              </a:blip>
              <a:srcRect l="5252" r="5252"/>
              <a:stretch/>
            </p:blipFill>
            <p:spPr>
              <a:xfrm>
                <a:off x="2116550" y="1414836"/>
                <a:ext cx="1439100" cy="1608000"/>
              </a:xfrm>
              <a:prstGeom prst="teardrop">
                <a:avLst>
                  <a:gd name="adj" fmla="val 61128"/>
                </a:avLst>
              </a:prstGeom>
              <a:noFill/>
              <a:ln>
                <a:noFill/>
              </a:ln>
            </p:spPr>
          </p:pic>
        </p:grpSp>
      </p:grpSp>
    </p:spTree>
    <p:extLst>
      <p:ext uri="{BB962C8B-B14F-4D97-AF65-F5344CB8AC3E}">
        <p14:creationId xmlns:p14="http://schemas.microsoft.com/office/powerpoint/2010/main" val="424419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56B6C6-26BD-F90F-0D40-882B1D6FCA64}"/>
              </a:ext>
            </a:extLst>
          </p:cNvPr>
          <p:cNvSpPr>
            <a:spLocks noGrp="1"/>
          </p:cNvSpPr>
          <p:nvPr>
            <p:ph type="dt" sz="half" idx="10"/>
          </p:nvPr>
        </p:nvSpPr>
        <p:spPr/>
        <p:txBody>
          <a:bodyPr/>
          <a:lstStyle/>
          <a:p>
            <a:r>
              <a:rPr lang="en-US"/>
              <a:t>9/5/2025</a:t>
            </a:r>
          </a:p>
        </p:txBody>
      </p:sp>
      <p:sp>
        <p:nvSpPr>
          <p:cNvPr id="5" name="Footer Placeholder 4">
            <a:extLst>
              <a:ext uri="{FF2B5EF4-FFF2-40B4-BE49-F238E27FC236}">
                <a16:creationId xmlns:a16="http://schemas.microsoft.com/office/drawing/2014/main" id="{EA836A3F-1A33-E6E3-08AD-A03FAE8AF6AF}"/>
              </a:ext>
            </a:extLst>
          </p:cNvPr>
          <p:cNvSpPr>
            <a:spLocks noGrp="1"/>
          </p:cNvSpPr>
          <p:nvPr>
            <p:ph type="ftr" sz="quarter" idx="11"/>
          </p:nvPr>
        </p:nvSpPr>
        <p:spPr>
          <a:xfrm>
            <a:off x="3363892" y="6356350"/>
            <a:ext cx="4469781" cy="365125"/>
          </a:xfrm>
        </p:spPr>
        <p:txBody>
          <a:bodyPr/>
          <a:lstStyle/>
          <a:p>
            <a:r>
              <a:rPr lang="en-US" altLang="en-US" dirty="0">
                <a:solidFill>
                  <a:schemeClr val="bg2">
                    <a:lumMod val="50000"/>
                  </a:schemeClr>
                </a:solidFill>
                <a:latin typeface="Arial" panose="020B0604020202020204" pitchFamily="34" charset="0"/>
                <a:ea typeface="Cambria" panose="02040503050406030204" pitchFamily="18" charset="0"/>
                <a:cs typeface="Cambria" panose="02040503050406030204" pitchFamily="18" charset="0"/>
              </a:rPr>
              <a:t>IT22073846 | Thilakarathna W.P.N.S | Project ID : 25_26J_393</a:t>
            </a:r>
            <a:endParaRPr lang="en-US" dirty="0">
              <a:solidFill>
                <a:schemeClr val="bg2">
                  <a:lumMod val="50000"/>
                </a:schemeClr>
              </a:solidFill>
            </a:endParaRPr>
          </a:p>
        </p:txBody>
      </p:sp>
      <p:sp>
        <p:nvSpPr>
          <p:cNvPr id="6" name="Slide Number Placeholder 5">
            <a:extLst>
              <a:ext uri="{FF2B5EF4-FFF2-40B4-BE49-F238E27FC236}">
                <a16:creationId xmlns:a16="http://schemas.microsoft.com/office/drawing/2014/main" id="{2232C73F-ECA3-71F9-255F-D89CD6BABC52}"/>
              </a:ext>
            </a:extLst>
          </p:cNvPr>
          <p:cNvSpPr>
            <a:spLocks noGrp="1"/>
          </p:cNvSpPr>
          <p:nvPr>
            <p:ph type="sldNum" sz="quarter" idx="12"/>
          </p:nvPr>
        </p:nvSpPr>
        <p:spPr/>
        <p:txBody>
          <a:bodyPr/>
          <a:lstStyle/>
          <a:p>
            <a:fld id="{9B4A378B-29F7-4FA7-A452-40E38F6CA186}" type="slidenum">
              <a:rPr lang="en-US" smtClean="0"/>
              <a:t>8</a:t>
            </a:fld>
            <a:endParaRPr lang="en-US"/>
          </a:p>
        </p:txBody>
      </p:sp>
      <p:sp>
        <p:nvSpPr>
          <p:cNvPr id="7" name="Rectangle 2">
            <a:extLst>
              <a:ext uri="{FF2B5EF4-FFF2-40B4-BE49-F238E27FC236}">
                <a16:creationId xmlns:a16="http://schemas.microsoft.com/office/drawing/2014/main" id="{F0B1D8EE-8B88-638C-5539-82FF63C5EBA8}"/>
              </a:ext>
            </a:extLst>
          </p:cNvPr>
          <p:cNvSpPr>
            <a:spLocks noChangeArrowheads="1"/>
          </p:cNvSpPr>
          <p:nvPr/>
        </p:nvSpPr>
        <p:spPr bwMode="auto">
          <a:xfrm>
            <a:off x="1032834" y="2837124"/>
            <a:ext cx="10126332"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Title of the Individual Component </a:t>
            </a:r>
            <a:r>
              <a:rPr kumimoji="0" lang="en-US" altLang="en-US" sz="2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a:t>
            </a:r>
            <a:r>
              <a:rPr lang="en-US" sz="2800" dirty="0">
                <a:solidFill>
                  <a:srgbClr val="FF0000"/>
                </a:solidFill>
              </a:rPr>
              <a:t>Lightweight Hybrid food demand forecaster for local restaurants</a:t>
            </a:r>
            <a:endParaRPr kumimoji="0" lang="en-US" altLang="en-US" sz="2800" b="0" i="0" u="none" strike="noStrike" cap="none" normalizeH="0" baseline="0" dirty="0">
              <a:ln>
                <a:noFill/>
              </a:ln>
              <a:solidFill>
                <a:srgbClr val="FF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mj-lt"/>
                <a:ea typeface="Cambria" panose="02040503050406030204" pitchFamily="18" charset="0"/>
                <a:cs typeface="Cambria" panose="02040503050406030204" pitchFamily="18" charset="0"/>
              </a:rPr>
              <a:t>Specialization: Information Technology</a:t>
            </a: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Arial" panose="020B0604020202020204" pitchFamily="34" charset="0"/>
              <a:ea typeface="Cambria" panose="020405030504060302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ea typeface="Cambria" panose="02040503050406030204" pitchFamily="18" charset="0"/>
                <a:cs typeface="Cambria" panose="02040503050406030204" pitchFamily="18" charset="0"/>
              </a:rPr>
              <a:t>                                                                              </a:t>
            </a:r>
            <a:r>
              <a:rPr lang="en-US" altLang="en-US" dirty="0">
                <a:solidFill>
                  <a:srgbClr val="000000"/>
                </a:solidFill>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Google Shape;4363;p61">
            <a:extLst>
              <a:ext uri="{FF2B5EF4-FFF2-40B4-BE49-F238E27FC236}">
                <a16:creationId xmlns:a16="http://schemas.microsoft.com/office/drawing/2014/main" id="{F838C027-2B72-DF40-5E75-0AA4867A4A8E}"/>
              </a:ext>
            </a:extLst>
          </p:cNvPr>
          <p:cNvPicPr preferRelativeResize="0">
            <a:picLocks/>
          </p:cNvPicPr>
          <p:nvPr/>
        </p:nvPicPr>
        <p:blipFill>
          <a:blip r:embed="rId2">
            <a:extLst>
              <a:ext uri="{28A0092B-C50C-407E-A947-70E740481C1C}">
                <a14:useLocalDpi xmlns:a14="http://schemas.microsoft.com/office/drawing/2010/main" val="0"/>
              </a:ext>
            </a:extLst>
          </a:blip>
          <a:srcRect l="4819" r="4819"/>
          <a:stretch/>
        </p:blipFill>
        <p:spPr>
          <a:xfrm>
            <a:off x="9799320" y="315634"/>
            <a:ext cx="2003063" cy="2238153"/>
          </a:xfrm>
          <a:prstGeom prst="teardrop">
            <a:avLst>
              <a:gd name="adj" fmla="val 61128"/>
            </a:avLst>
          </a:prstGeom>
          <a:noFill/>
          <a:ln>
            <a:noFill/>
          </a:ln>
        </p:spPr>
      </p:pic>
    </p:spTree>
    <p:extLst>
      <p:ext uri="{BB962C8B-B14F-4D97-AF65-F5344CB8AC3E}">
        <p14:creationId xmlns:p14="http://schemas.microsoft.com/office/powerpoint/2010/main" val="166055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BB9BD-9FF8-BC61-EBCD-BAB2FBCC16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DD468-F626-7515-5D60-BA001C8940CD}"/>
              </a:ext>
            </a:extLst>
          </p:cNvPr>
          <p:cNvSpPr>
            <a:spLocks noGrp="1"/>
          </p:cNvSpPr>
          <p:nvPr>
            <p:ph idx="1"/>
          </p:nvPr>
        </p:nvSpPr>
        <p:spPr>
          <a:xfrm>
            <a:off x="609599" y="1240900"/>
            <a:ext cx="10982325" cy="2083029"/>
          </a:xfrm>
        </p:spPr>
        <p:txBody>
          <a:bodyPr/>
          <a:lstStyle/>
          <a:p>
            <a:pPr marL="0" indent="0">
              <a:buNone/>
            </a:pPr>
            <a:r>
              <a:rPr lang="en-US" sz="2000" b="1" dirty="0">
                <a:solidFill>
                  <a:schemeClr val="tx2">
                    <a:lumMod val="75000"/>
                    <a:lumOff val="25000"/>
                  </a:schemeClr>
                </a:solidFill>
              </a:rPr>
              <a:t>Problem Definition</a:t>
            </a:r>
          </a:p>
          <a:p>
            <a:r>
              <a:rPr lang="en-US" sz="2000" dirty="0"/>
              <a:t>Current demand forecasting models (ARIMA, LSTM) hard to develop in Sri Lanka’s small and medium enterprise sector due to severe data scarcity, low digitization for sales record handling, and low digital literacy of restaurant owners</a:t>
            </a:r>
            <a:r>
              <a:rPr lang="en-US" sz="2000" b="1" dirty="0"/>
              <a:t>.</a:t>
            </a:r>
          </a:p>
          <a:p>
            <a:r>
              <a:rPr lang="en-US" sz="2000" dirty="0"/>
              <a:t>Existing solutions are not designed for low-data, high-context environments and ignore crucial local factors like cultural events</a:t>
            </a:r>
          </a:p>
          <a:p>
            <a:pPr marL="0" indent="0">
              <a:buNone/>
            </a:pPr>
            <a:endParaRPr lang="en-US" sz="2000" b="1" dirty="0">
              <a:solidFill>
                <a:schemeClr val="tx2">
                  <a:lumMod val="75000"/>
                  <a:lumOff val="25000"/>
                </a:schemeClr>
              </a:solidFill>
            </a:endParaRPr>
          </a:p>
        </p:txBody>
      </p:sp>
      <p:sp>
        <p:nvSpPr>
          <p:cNvPr id="4" name="Date Placeholder 3">
            <a:extLst>
              <a:ext uri="{FF2B5EF4-FFF2-40B4-BE49-F238E27FC236}">
                <a16:creationId xmlns:a16="http://schemas.microsoft.com/office/drawing/2014/main" id="{ECE3529F-F041-BF85-1221-125A6415279B}"/>
              </a:ext>
            </a:extLst>
          </p:cNvPr>
          <p:cNvSpPr>
            <a:spLocks noGrp="1"/>
          </p:cNvSpPr>
          <p:nvPr>
            <p:ph type="dt" sz="half" idx="10"/>
          </p:nvPr>
        </p:nvSpPr>
        <p:spPr/>
        <p:txBody>
          <a:bodyPr/>
          <a:lstStyle/>
          <a:p>
            <a:r>
              <a:rPr lang="en-US" dirty="0"/>
              <a:t>9/5/2025</a:t>
            </a:r>
          </a:p>
        </p:txBody>
      </p:sp>
      <p:sp>
        <p:nvSpPr>
          <p:cNvPr id="5" name="Footer Placeholder 4">
            <a:extLst>
              <a:ext uri="{FF2B5EF4-FFF2-40B4-BE49-F238E27FC236}">
                <a16:creationId xmlns:a16="http://schemas.microsoft.com/office/drawing/2014/main" id="{35898416-CFA3-5239-106B-C891C54087FC}"/>
              </a:ext>
            </a:extLst>
          </p:cNvPr>
          <p:cNvSpPr>
            <a:spLocks noGrp="1"/>
          </p:cNvSpPr>
          <p:nvPr>
            <p:ph type="ftr" sz="quarter" idx="11"/>
          </p:nvPr>
        </p:nvSpPr>
        <p:spPr/>
        <p:txBody>
          <a:bodyPr anchor="ctr"/>
          <a:lstStyle/>
          <a:p>
            <a:r>
              <a:rPr lang="en-US" sz="1400" dirty="0"/>
              <a:t>IT22073846   |   Thilakarathna W.P.N.S. |   25_26J_393</a:t>
            </a:r>
          </a:p>
        </p:txBody>
      </p:sp>
      <p:sp>
        <p:nvSpPr>
          <p:cNvPr id="6" name="Slide Number Placeholder 5">
            <a:extLst>
              <a:ext uri="{FF2B5EF4-FFF2-40B4-BE49-F238E27FC236}">
                <a16:creationId xmlns:a16="http://schemas.microsoft.com/office/drawing/2014/main" id="{A458F44A-B00B-5D73-A934-5C7415CADA66}"/>
              </a:ext>
            </a:extLst>
          </p:cNvPr>
          <p:cNvSpPr>
            <a:spLocks noGrp="1"/>
          </p:cNvSpPr>
          <p:nvPr>
            <p:ph type="sldNum" sz="quarter" idx="12"/>
          </p:nvPr>
        </p:nvSpPr>
        <p:spPr/>
        <p:txBody>
          <a:bodyPr/>
          <a:lstStyle/>
          <a:p>
            <a:fld id="{9B4A378B-29F7-4FA7-A452-40E38F6CA186}" type="slidenum">
              <a:rPr lang="en-US" smtClean="0"/>
              <a:t>9</a:t>
            </a:fld>
            <a:endParaRPr lang="en-US"/>
          </a:p>
        </p:txBody>
      </p:sp>
      <p:sp>
        <p:nvSpPr>
          <p:cNvPr id="7" name="Title 1">
            <a:extLst>
              <a:ext uri="{FF2B5EF4-FFF2-40B4-BE49-F238E27FC236}">
                <a16:creationId xmlns:a16="http://schemas.microsoft.com/office/drawing/2014/main" id="{EC990760-6569-A917-8A8B-498CCFB635ED}"/>
              </a:ext>
            </a:extLst>
          </p:cNvPr>
          <p:cNvSpPr txBox="1">
            <a:spLocks/>
          </p:cNvSpPr>
          <p:nvPr/>
        </p:nvSpPr>
        <p:spPr>
          <a:xfrm>
            <a:off x="454057" y="136525"/>
            <a:ext cx="11283885" cy="885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50000"/>
              </a:lnSpc>
            </a:pPr>
            <a:r>
              <a:rPr lang="en-US" sz="2800" b="1" dirty="0">
                <a:solidFill>
                  <a:srgbClr val="3A3A3A"/>
                </a:solidFill>
              </a:rPr>
              <a:t>Lightweight Hybrid Food Demand Forecasting Model for Local Restaurants</a:t>
            </a:r>
          </a:p>
          <a:p>
            <a:pPr algn="ctr">
              <a:lnSpc>
                <a:spcPct val="150000"/>
              </a:lnSpc>
            </a:pPr>
            <a:r>
              <a:rPr lang="en-US" sz="1800" u="sng" dirty="0">
                <a:solidFill>
                  <a:srgbClr val="FF0000"/>
                </a:solidFill>
              </a:rPr>
              <a:t>Problem Definition &amp; Creative Solution</a:t>
            </a:r>
            <a:endParaRPr lang="en-US" sz="2400" b="1" u="sng" dirty="0">
              <a:solidFill>
                <a:srgbClr val="FF0000"/>
              </a:solidFill>
            </a:endParaRPr>
          </a:p>
        </p:txBody>
      </p:sp>
      <p:sp>
        <p:nvSpPr>
          <p:cNvPr id="14" name="TextBox 13">
            <a:extLst>
              <a:ext uri="{FF2B5EF4-FFF2-40B4-BE49-F238E27FC236}">
                <a16:creationId xmlns:a16="http://schemas.microsoft.com/office/drawing/2014/main" id="{E1E68C38-5C54-09FC-9031-9D572076B7B1}"/>
              </a:ext>
            </a:extLst>
          </p:cNvPr>
          <p:cNvSpPr txBox="1"/>
          <p:nvPr/>
        </p:nvSpPr>
        <p:spPr>
          <a:xfrm>
            <a:off x="609599" y="3542479"/>
            <a:ext cx="10982324" cy="2554545"/>
          </a:xfrm>
          <a:prstGeom prst="rect">
            <a:avLst/>
          </a:prstGeom>
          <a:noFill/>
        </p:spPr>
        <p:txBody>
          <a:bodyPr wrap="square" rtlCol="0">
            <a:spAutoFit/>
          </a:bodyPr>
          <a:lstStyle/>
          <a:p>
            <a:r>
              <a:rPr lang="en-US" sz="2000" b="1" dirty="0">
                <a:solidFill>
                  <a:schemeClr val="tx2">
                    <a:lumMod val="75000"/>
                    <a:lumOff val="25000"/>
                  </a:schemeClr>
                </a:solidFill>
              </a:rPr>
              <a:t>Creative Solution</a:t>
            </a:r>
          </a:p>
          <a:p>
            <a:pPr marL="342900" indent="-342900">
              <a:buFont typeface="Wingdings" panose="05000000000000000000" pitchFamily="2" charset="2"/>
              <a:buChar char="Ø"/>
            </a:pPr>
            <a:r>
              <a:rPr lang="en-US" sz="2000" b="1" dirty="0"/>
              <a:t>A novel hybrid model </a:t>
            </a:r>
            <a:r>
              <a:rPr lang="en-US" sz="2000" dirty="0"/>
              <a:t>that combines lightweight Machine Learning (LightGBM) with a transparent, rule-based engine.</a:t>
            </a:r>
          </a:p>
          <a:p>
            <a:pPr marL="342900" indent="-342900">
              <a:buFont typeface="Wingdings" panose="05000000000000000000" pitchFamily="2" charset="2"/>
              <a:buChar char="Ø"/>
            </a:pPr>
            <a:r>
              <a:rPr lang="en-US" sz="2000" b="1" dirty="0"/>
              <a:t>Solves data scarcity </a:t>
            </a:r>
            <a:r>
              <a:rPr lang="en-US" sz="2000" dirty="0"/>
              <a:t>by using proxy data (e.g., supplier invoices) and requires less than a year of historical data.</a:t>
            </a:r>
          </a:p>
          <a:p>
            <a:pPr marL="342900" indent="-342900">
              <a:buFont typeface="Wingdings" panose="05000000000000000000" pitchFamily="2" charset="2"/>
              <a:buChar char="Ø"/>
            </a:pPr>
            <a:r>
              <a:rPr lang="en-US" sz="2000" b="1" dirty="0"/>
              <a:t>Solves data scarcity </a:t>
            </a:r>
            <a:r>
              <a:rPr lang="en-US" sz="2000" dirty="0"/>
              <a:t>by using proxy data (e.g., supplier invoices) and requires less than a year of historical data.</a:t>
            </a:r>
          </a:p>
          <a:p>
            <a:endParaRPr lang="en-US" sz="2000" b="1" dirty="0">
              <a:solidFill>
                <a:schemeClr val="tx2">
                  <a:lumMod val="75000"/>
                  <a:lumOff val="25000"/>
                </a:schemeClr>
              </a:solidFill>
            </a:endParaRPr>
          </a:p>
        </p:txBody>
      </p:sp>
    </p:spTree>
    <p:extLst>
      <p:ext uri="{BB962C8B-B14F-4D97-AF65-F5344CB8AC3E}">
        <p14:creationId xmlns:p14="http://schemas.microsoft.com/office/powerpoint/2010/main" val="152173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986</TotalTime>
  <Words>3788</Words>
  <Application>Microsoft Office PowerPoint</Application>
  <PresentationFormat>Widescreen</PresentationFormat>
  <Paragraphs>495</Paragraphs>
  <Slides>31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ADLaM Display</vt:lpstr>
      <vt:lpstr>Aptos</vt:lpstr>
      <vt:lpstr>Arial</vt:lpstr>
      <vt:lpstr>Calibri</vt:lpstr>
      <vt:lpstr>Poppins</vt:lpstr>
      <vt:lpstr>Symbol</vt:lpstr>
      <vt:lpstr>Wingdings</vt:lpstr>
      <vt:lpstr>Office Theme</vt:lpstr>
      <vt:lpstr>AI-DRIVEN DEMAND FORECASTING AND WASTE MANAGEMENT SYSTEM FOR SRI LANKAN RESTAURANTS</vt:lpstr>
      <vt:lpstr>Introduction to the Problem</vt:lpstr>
      <vt:lpstr>Social and Research Impact of the Solution</vt:lpstr>
      <vt:lpstr>Previous Research &amp; Shortcomings  and Our Approach</vt:lpstr>
      <vt:lpstr>Previous Research &amp; Shortcomings  and Our Approach</vt:lpstr>
      <vt:lpstr>Overall System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AI-supported inventory and reorder management system Addressing Critical Inventory Management Gaps in Sri Lankan Restaurants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Price Prediction and Supplier Recommendation</vt:lpstr>
      <vt:lpstr>Food Price Prediction and Supplier Recommendation</vt:lpstr>
      <vt:lpstr>Food Price Prediction and Supplier Recommendation</vt:lpstr>
      <vt:lpstr>Food Price Prediction and Supplier Recommendation</vt:lpstr>
      <vt:lpstr>Food Price Prediction and Supplier Recommendation</vt:lpstr>
      <vt:lpstr>Thank You We welcome your questions, feedback, and suggestions.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anuradha jayathunga</dc:creator>
  <cp:lastModifiedBy>Nethum Thilakarathna</cp:lastModifiedBy>
  <cp:revision>65</cp:revision>
  <dcterms:created xsi:type="dcterms:W3CDTF">2025-09-06T14:00:26Z</dcterms:created>
  <dcterms:modified xsi:type="dcterms:W3CDTF">2026-04-26T16:18:58Z</dcterms:modified>
</cp:coreProperties>
</file>